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0" r:id="rId3"/>
    <p:sldId id="270" r:id="rId4"/>
    <p:sldId id="291" r:id="rId5"/>
    <p:sldId id="283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92" r:id="rId14"/>
    <p:sldId id="279" r:id="rId15"/>
    <p:sldId id="280" r:id="rId16"/>
    <p:sldId id="281" r:id="rId17"/>
    <p:sldId id="282" r:id="rId18"/>
    <p:sldId id="271" r:id="rId19"/>
    <p:sldId id="285" r:id="rId20"/>
    <p:sldId id="287" r:id="rId21"/>
    <p:sldId id="288" r:id="rId22"/>
    <p:sldId id="289" r:id="rId2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D109"/>
    <a:srgbClr val="003399"/>
    <a:srgbClr val="2EF253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156"/>
      </p:cViewPr>
      <p:guideLst>
        <p:guide orient="horz" pos="288"/>
        <p:guide pos="2880"/>
        <p:guide pos="14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E8DB5-FA76-AD42-8E05-1D3F0EBDCF4D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648B9A-5209-7747-8570-B913E74119C6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122E91BC-0766-9C45-B9AC-40AA69E93E7E}" type="parTrans" cxnId="{57DF35D4-8AEB-FF4E-9892-9966CF179B1C}">
      <dgm:prSet/>
      <dgm:spPr/>
      <dgm:t>
        <a:bodyPr/>
        <a:lstStyle/>
        <a:p>
          <a:endParaRPr lang="en-US"/>
        </a:p>
      </dgm:t>
    </dgm:pt>
    <dgm:pt modelId="{3BDAABD3-078D-594D-BF4E-F8993812E88C}" type="sibTrans" cxnId="{57DF35D4-8AEB-FF4E-9892-9966CF179B1C}">
      <dgm:prSet/>
      <dgm:spPr/>
      <dgm:t>
        <a:bodyPr/>
        <a:lstStyle/>
        <a:p>
          <a:endParaRPr lang="en-US"/>
        </a:p>
      </dgm:t>
    </dgm:pt>
    <dgm:pt modelId="{4A376A92-D2D1-1240-8AD6-0CB1EAF3457C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D28C07F1-39BD-6643-B9BF-943568406900}" type="parTrans" cxnId="{9724C8CD-10ED-4647-AA62-29DA17E6A981}">
      <dgm:prSet/>
      <dgm:spPr/>
      <dgm:t>
        <a:bodyPr/>
        <a:lstStyle/>
        <a:p>
          <a:endParaRPr lang="en-US"/>
        </a:p>
      </dgm:t>
    </dgm:pt>
    <dgm:pt modelId="{0348E190-5D1E-3548-94D6-5B1591391B0C}" type="sibTrans" cxnId="{9724C8CD-10ED-4647-AA62-29DA17E6A981}">
      <dgm:prSet/>
      <dgm:spPr/>
      <dgm:t>
        <a:bodyPr/>
        <a:lstStyle/>
        <a:p>
          <a:endParaRPr lang="en-US"/>
        </a:p>
      </dgm:t>
    </dgm:pt>
    <dgm:pt modelId="{2C7D79A1-C6F2-804D-9096-F6492D314726}">
      <dgm:prSet phldrT="[Text]"/>
      <dgm:spPr/>
      <dgm:t>
        <a:bodyPr/>
        <a:lstStyle/>
        <a:p>
          <a:r>
            <a:rPr lang="en-US" dirty="0" smtClean="0"/>
            <a:t>Self evaluation</a:t>
          </a:r>
          <a:endParaRPr lang="en-US" dirty="0"/>
        </a:p>
      </dgm:t>
    </dgm:pt>
    <dgm:pt modelId="{AEDC9315-1E36-204B-898C-3E8CD0B79753}" type="parTrans" cxnId="{02BA43E9-1D89-D741-AF5D-427833204AEA}">
      <dgm:prSet/>
      <dgm:spPr/>
      <dgm:t>
        <a:bodyPr/>
        <a:lstStyle/>
        <a:p>
          <a:endParaRPr lang="en-US"/>
        </a:p>
      </dgm:t>
    </dgm:pt>
    <dgm:pt modelId="{C0E1915A-FA67-C74A-9286-A82C94E8C4FD}" type="sibTrans" cxnId="{02BA43E9-1D89-D741-AF5D-427833204AEA}">
      <dgm:prSet/>
      <dgm:spPr/>
      <dgm:t>
        <a:bodyPr/>
        <a:lstStyle/>
        <a:p>
          <a:endParaRPr lang="en-US"/>
        </a:p>
      </dgm:t>
    </dgm:pt>
    <dgm:pt modelId="{BB39D054-FEAA-9B46-802B-0F4C07F2D521}" type="pres">
      <dgm:prSet presAssocID="{6A0E8DB5-FA76-AD42-8E05-1D3F0EBDCF4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722489-D33E-C340-B07B-B831DF6AA089}" type="pres">
      <dgm:prSet presAssocID="{22648B9A-5209-7747-8570-B913E74119C6}" presName="Accent1" presStyleCnt="0"/>
      <dgm:spPr/>
    </dgm:pt>
    <dgm:pt modelId="{568CE7E6-C325-5A41-9E1C-30624BE901B5}" type="pres">
      <dgm:prSet presAssocID="{22648B9A-5209-7747-8570-B913E74119C6}" presName="Accent" presStyleLbl="node1" presStyleIdx="0" presStyleCnt="3"/>
      <dgm:spPr>
        <a:solidFill>
          <a:srgbClr val="3DD109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F9B3B932-277C-4A43-AFC5-D25930D8369D}" type="pres">
      <dgm:prSet presAssocID="{22648B9A-5209-7747-8570-B913E74119C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2F3D1-2807-F247-8EC2-9D45DD4ECB64}" type="pres">
      <dgm:prSet presAssocID="{4A376A92-D2D1-1240-8AD6-0CB1EAF3457C}" presName="Accent2" presStyleCnt="0"/>
      <dgm:spPr/>
    </dgm:pt>
    <dgm:pt modelId="{7F48C741-B423-9741-B105-81131A154E72}" type="pres">
      <dgm:prSet presAssocID="{4A376A92-D2D1-1240-8AD6-0CB1EAF3457C}" presName="Accent" presStyleLbl="node1" presStyleIdx="1" presStyleCnt="3"/>
      <dgm:spPr>
        <a:solidFill>
          <a:srgbClr val="003399"/>
        </a:solidFill>
      </dgm:spPr>
      <dgm:t>
        <a:bodyPr/>
        <a:lstStyle/>
        <a:p>
          <a:endParaRPr lang="en-US"/>
        </a:p>
      </dgm:t>
    </dgm:pt>
    <dgm:pt modelId="{70D35D05-1382-A545-91E6-6C3285EC3D3F}" type="pres">
      <dgm:prSet presAssocID="{4A376A92-D2D1-1240-8AD6-0CB1EAF3457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4386F-7306-6D40-A3A1-CA4597D33A9F}" type="pres">
      <dgm:prSet presAssocID="{2C7D79A1-C6F2-804D-9096-F6492D314726}" presName="Accent3" presStyleCnt="0"/>
      <dgm:spPr/>
    </dgm:pt>
    <dgm:pt modelId="{73B4571D-1410-6446-8581-A71977593B4A}" type="pres">
      <dgm:prSet presAssocID="{2C7D79A1-C6F2-804D-9096-F6492D314726}" presName="Accent" presStyleLbl="node1" presStyleIdx="2" presStyleCnt="3"/>
      <dgm:spPr>
        <a:solidFill>
          <a:srgbClr val="3DD109"/>
        </a:solidFill>
      </dgm:spPr>
      <dgm:t>
        <a:bodyPr/>
        <a:lstStyle/>
        <a:p>
          <a:endParaRPr lang="en-US"/>
        </a:p>
      </dgm:t>
    </dgm:pt>
    <dgm:pt modelId="{DA844CEB-11DC-A74A-8399-DDA13DB01567}" type="pres">
      <dgm:prSet presAssocID="{2C7D79A1-C6F2-804D-9096-F6492D31472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55273-6852-4C9D-8FF3-1A591CE6EB25}" type="presOf" srcId="{4A376A92-D2D1-1240-8AD6-0CB1EAF3457C}" destId="{70D35D05-1382-A545-91E6-6C3285EC3D3F}" srcOrd="0" destOrd="0" presId="urn:microsoft.com/office/officeart/2009/layout/CircleArrowProcess"/>
    <dgm:cxn modelId="{712C58F6-A98D-40DD-8767-3FB844103AC3}" type="presOf" srcId="{22648B9A-5209-7747-8570-B913E74119C6}" destId="{F9B3B932-277C-4A43-AFC5-D25930D8369D}" srcOrd="0" destOrd="0" presId="urn:microsoft.com/office/officeart/2009/layout/CircleArrowProcess"/>
    <dgm:cxn modelId="{02BA43E9-1D89-D741-AF5D-427833204AEA}" srcId="{6A0E8DB5-FA76-AD42-8E05-1D3F0EBDCF4D}" destId="{2C7D79A1-C6F2-804D-9096-F6492D314726}" srcOrd="2" destOrd="0" parTransId="{AEDC9315-1E36-204B-898C-3E8CD0B79753}" sibTransId="{C0E1915A-FA67-C74A-9286-A82C94E8C4FD}"/>
    <dgm:cxn modelId="{57DF35D4-8AEB-FF4E-9892-9966CF179B1C}" srcId="{6A0E8DB5-FA76-AD42-8E05-1D3F0EBDCF4D}" destId="{22648B9A-5209-7747-8570-B913E74119C6}" srcOrd="0" destOrd="0" parTransId="{122E91BC-0766-9C45-B9AC-40AA69E93E7E}" sibTransId="{3BDAABD3-078D-594D-BF4E-F8993812E88C}"/>
    <dgm:cxn modelId="{689E54AE-86F9-47A7-9C40-27695D5864C6}" type="presOf" srcId="{2C7D79A1-C6F2-804D-9096-F6492D314726}" destId="{DA844CEB-11DC-A74A-8399-DDA13DB01567}" srcOrd="0" destOrd="0" presId="urn:microsoft.com/office/officeart/2009/layout/CircleArrowProcess"/>
    <dgm:cxn modelId="{7B2F281E-A9CB-4043-9140-2CBBF2D8902E}" type="presOf" srcId="{6A0E8DB5-FA76-AD42-8E05-1D3F0EBDCF4D}" destId="{BB39D054-FEAA-9B46-802B-0F4C07F2D521}" srcOrd="0" destOrd="0" presId="urn:microsoft.com/office/officeart/2009/layout/CircleArrowProcess"/>
    <dgm:cxn modelId="{9724C8CD-10ED-4647-AA62-29DA17E6A981}" srcId="{6A0E8DB5-FA76-AD42-8E05-1D3F0EBDCF4D}" destId="{4A376A92-D2D1-1240-8AD6-0CB1EAF3457C}" srcOrd="1" destOrd="0" parTransId="{D28C07F1-39BD-6643-B9BF-943568406900}" sibTransId="{0348E190-5D1E-3548-94D6-5B1591391B0C}"/>
    <dgm:cxn modelId="{C9AF22C0-FA22-42CF-A877-A225C4266D44}" type="presParOf" srcId="{BB39D054-FEAA-9B46-802B-0F4C07F2D521}" destId="{B1722489-D33E-C340-B07B-B831DF6AA089}" srcOrd="0" destOrd="0" presId="urn:microsoft.com/office/officeart/2009/layout/CircleArrowProcess"/>
    <dgm:cxn modelId="{44CAB695-2AD2-4D11-92DC-F172F989DAF6}" type="presParOf" srcId="{B1722489-D33E-C340-B07B-B831DF6AA089}" destId="{568CE7E6-C325-5A41-9E1C-30624BE901B5}" srcOrd="0" destOrd="0" presId="urn:microsoft.com/office/officeart/2009/layout/CircleArrowProcess"/>
    <dgm:cxn modelId="{BD9C07FE-6BD1-4C03-8576-36BD67066D73}" type="presParOf" srcId="{BB39D054-FEAA-9B46-802B-0F4C07F2D521}" destId="{F9B3B932-277C-4A43-AFC5-D25930D8369D}" srcOrd="1" destOrd="0" presId="urn:microsoft.com/office/officeart/2009/layout/CircleArrowProcess"/>
    <dgm:cxn modelId="{AA5D96BE-69E3-42A1-9318-3490D09F21E0}" type="presParOf" srcId="{BB39D054-FEAA-9B46-802B-0F4C07F2D521}" destId="{1F22F3D1-2807-F247-8EC2-9D45DD4ECB64}" srcOrd="2" destOrd="0" presId="urn:microsoft.com/office/officeart/2009/layout/CircleArrowProcess"/>
    <dgm:cxn modelId="{8D05140B-22B5-49AD-A0C6-3AEFE966D97B}" type="presParOf" srcId="{1F22F3D1-2807-F247-8EC2-9D45DD4ECB64}" destId="{7F48C741-B423-9741-B105-81131A154E72}" srcOrd="0" destOrd="0" presId="urn:microsoft.com/office/officeart/2009/layout/CircleArrowProcess"/>
    <dgm:cxn modelId="{E2898D6E-87AD-4CE1-B91A-8A446D73BB49}" type="presParOf" srcId="{BB39D054-FEAA-9B46-802B-0F4C07F2D521}" destId="{70D35D05-1382-A545-91E6-6C3285EC3D3F}" srcOrd="3" destOrd="0" presId="urn:microsoft.com/office/officeart/2009/layout/CircleArrowProcess"/>
    <dgm:cxn modelId="{E4DFFEB5-AE51-45BD-9819-6CD01D770416}" type="presParOf" srcId="{BB39D054-FEAA-9B46-802B-0F4C07F2D521}" destId="{D234386F-7306-6D40-A3A1-CA4597D33A9F}" srcOrd="4" destOrd="0" presId="urn:microsoft.com/office/officeart/2009/layout/CircleArrowProcess"/>
    <dgm:cxn modelId="{56AE1469-9D44-4AEE-BD1E-CC28B85C8AA1}" type="presParOf" srcId="{D234386F-7306-6D40-A3A1-CA4597D33A9F}" destId="{73B4571D-1410-6446-8581-A71977593B4A}" srcOrd="0" destOrd="0" presId="urn:microsoft.com/office/officeart/2009/layout/CircleArrowProcess"/>
    <dgm:cxn modelId="{A17A02C7-5648-4F2E-BA0A-914EF65DD2E9}" type="presParOf" srcId="{BB39D054-FEAA-9B46-802B-0F4C07F2D521}" destId="{DA844CEB-11DC-A74A-8399-DDA13DB0156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D2BF9A9F-AE5D-4B79-9808-6B00ECFF3A73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DDD1912-7C45-4C4C-BA4C-934322D013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200"/>
            </a:lvl1pPr>
          </a:lstStyle>
          <a:p>
            <a:fld id="{E72124A8-F675-435D-B186-6AE1A6B50BA1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200"/>
            </a:lvl1pPr>
          </a:lstStyle>
          <a:p>
            <a:fld id="{87EF0AE7-B885-49AA-A454-C05FE49C7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9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79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8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0886" y="0"/>
            <a:ext cx="9154886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95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781800" cy="1143000"/>
          </a:xfrm>
        </p:spPr>
        <p:txBody>
          <a:bodyPr>
            <a:normAutofit/>
          </a:bodyPr>
          <a:lstStyle>
            <a:lvl1pPr algn="r">
              <a:defRPr sz="4000">
                <a:latin typeface="Harabara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250" y="6416675"/>
            <a:ext cx="821055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0E9B5AD-3C2A-45C3-8AC5-D88B14EA88B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4" t="30137" r="-2055"/>
          <a:stretch/>
        </p:blipFill>
        <p:spPr>
          <a:xfrm>
            <a:off x="-10887" y="0"/>
            <a:ext cx="3240275" cy="3048000"/>
          </a:xfrm>
          <a:prstGeom prst="rect">
            <a:avLst/>
          </a:prstGeom>
        </p:spPr>
      </p:pic>
      <p:sp>
        <p:nvSpPr>
          <p:cNvPr id="13" name="Content Placeholder 7"/>
          <p:cNvSpPr>
            <a:spLocks noGrp="1"/>
          </p:cNvSpPr>
          <p:nvPr>
            <p:ph sz="quarter" idx="13"/>
          </p:nvPr>
        </p:nvSpPr>
        <p:spPr>
          <a:xfrm>
            <a:off x="228600" y="1752600"/>
            <a:ext cx="8763000" cy="381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1pPr>
            <a:lvl2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2pPr>
            <a:lvl3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3pPr>
            <a:lvl4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4pPr>
            <a:lvl5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48" y="5821134"/>
            <a:ext cx="2262503" cy="48762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97485" y="5741783"/>
            <a:ext cx="336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2013 HR Summit</a:t>
            </a:r>
          </a:p>
          <a:p>
            <a:pPr algn="l"/>
            <a:r>
              <a:rPr lang="en-US" sz="12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September 25-26, 2013</a:t>
            </a:r>
          </a:p>
          <a:p>
            <a:pPr algn="l"/>
            <a:r>
              <a:rPr lang="en-US" sz="12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Kellogg Conference Hotel</a:t>
            </a:r>
            <a:r>
              <a:rPr lang="en-US" sz="1200" b="0" baseline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 at Gallaudet University</a:t>
            </a:r>
            <a:endParaRPr lang="en-US" sz="1200" b="0" dirty="0">
              <a:solidFill>
                <a:srgbClr val="003399"/>
              </a:solidFill>
              <a:latin typeface="Harab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4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692DF-3EFB-4EA2-8122-5861FA84C5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8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B94363-C6A4-419B-8EF1-76AAD860D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DDBE871-AD39-4107-9330-92101E3BA0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63" t="30137" r="-2054" b="25393"/>
          <a:stretch/>
        </p:blipFill>
        <p:spPr>
          <a:xfrm>
            <a:off x="0" y="1"/>
            <a:ext cx="5195571" cy="33057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79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3" descr="Z:\Art\Logos\one city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09" y="6400800"/>
            <a:ext cx="333391" cy="33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Z:\Art\Logos\dc_logo.gi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5334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97" y="5561464"/>
            <a:ext cx="3225942" cy="69527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97485" y="5493603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2013 HR Summit</a:t>
            </a:r>
          </a:p>
          <a:p>
            <a:pPr algn="l"/>
            <a:r>
              <a:rPr lang="en-US" sz="16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September 25-26, 2013</a:t>
            </a:r>
          </a:p>
          <a:p>
            <a:pPr algn="l"/>
            <a:r>
              <a:rPr lang="en-US" sz="15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Kellogg Conference Hotel</a:t>
            </a:r>
            <a:r>
              <a:rPr lang="en-US" sz="1500" b="0" baseline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 at Gallaudet University</a:t>
            </a:r>
            <a:endParaRPr lang="en-US" sz="1500" b="0" dirty="0">
              <a:solidFill>
                <a:srgbClr val="003399"/>
              </a:solidFill>
              <a:latin typeface="Harab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4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3399"/>
          </a:solidFill>
          <a:latin typeface="Harabara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BEING AN HR </a:t>
            </a:r>
            <a:r>
              <a:rPr lang="en-US" sz="5000" i="1" dirty="0" smtClean="0">
                <a:solidFill>
                  <a:srgbClr val="3DD109"/>
                </a:solidFill>
              </a:rPr>
              <a:t>TRANSFOMER</a:t>
            </a:r>
            <a:endParaRPr lang="en-US" sz="5000" i="1" dirty="0">
              <a:solidFill>
                <a:srgbClr val="3DD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Core Skills – </a:t>
            </a:r>
            <a:r>
              <a:rPr lang="en-US" sz="3600" b="1" i="1" dirty="0" smtClean="0"/>
              <a:t>Questioning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2133600"/>
            <a:ext cx="8153400" cy="4495800"/>
          </a:xfrm>
        </p:spPr>
        <p:txBody>
          <a:bodyPr/>
          <a:lstStyle/>
          <a:p>
            <a:r>
              <a:rPr lang="en-US" b="1" i="1" dirty="0" smtClean="0">
                <a:solidFill>
                  <a:srgbClr val="3DD109"/>
                </a:solidFill>
              </a:rPr>
              <a:t>Challenge assumptions </a:t>
            </a:r>
            <a:r>
              <a:rPr lang="en-US" dirty="0" smtClean="0"/>
              <a:t>and being free from judgment</a:t>
            </a:r>
          </a:p>
          <a:p>
            <a:r>
              <a:rPr lang="en-US" dirty="0" smtClean="0"/>
              <a:t>Focus attention</a:t>
            </a:r>
          </a:p>
          <a:p>
            <a:r>
              <a:rPr lang="en-US" dirty="0" smtClean="0"/>
              <a:t>Connect ideas</a:t>
            </a:r>
          </a:p>
          <a:p>
            <a:r>
              <a:rPr lang="en-US" dirty="0" smtClean="0"/>
              <a:t>Seek </a:t>
            </a:r>
            <a:r>
              <a:rPr lang="en-US" b="1" u="sng" dirty="0" smtClean="0">
                <a:solidFill>
                  <a:srgbClr val="3DD109"/>
                </a:solidFill>
              </a:rPr>
              <a:t>deeper insight</a:t>
            </a:r>
          </a:p>
          <a:p>
            <a:r>
              <a:rPr lang="en-US" dirty="0" smtClean="0"/>
              <a:t>Create forward movement</a:t>
            </a:r>
          </a:p>
        </p:txBody>
      </p:sp>
    </p:spTree>
    <p:extLst>
      <p:ext uri="{BB962C8B-B14F-4D97-AF65-F5344CB8AC3E}">
        <p14:creationId xmlns:p14="http://schemas.microsoft.com/office/powerpoint/2010/main" val="28213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smtClean="0"/>
              <a:t>Core Skills – </a:t>
            </a:r>
            <a:r>
              <a:rPr lang="en-US" sz="3200" b="1" i="1" dirty="0" smtClean="0"/>
              <a:t>Listening: </a:t>
            </a:r>
            <a:br>
              <a:rPr lang="en-US" sz="3200" b="1" i="1" dirty="0" smtClean="0"/>
            </a:br>
            <a:r>
              <a:rPr lang="en-US" sz="3200" dirty="0" smtClean="0"/>
              <a:t>Facts vs. Stories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2133600"/>
            <a:ext cx="8153400" cy="4495800"/>
          </a:xfrm>
        </p:spPr>
        <p:txBody>
          <a:bodyPr/>
          <a:lstStyle/>
          <a:p>
            <a:r>
              <a:rPr lang="en-US" dirty="0" smtClean="0"/>
              <a:t>What facts do you hear as you discuss issues with your clients?</a:t>
            </a:r>
          </a:p>
          <a:p>
            <a:r>
              <a:rPr lang="en-US" dirty="0" smtClean="0"/>
              <a:t>What stories do you hear as you discuss issues with your clients?</a:t>
            </a:r>
          </a:p>
          <a:p>
            <a:r>
              <a:rPr lang="en-US" dirty="0" smtClean="0"/>
              <a:t>How do you differentiate between the two?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33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Your </a:t>
            </a:r>
            <a:r>
              <a:rPr lang="en-US" sz="3200" b="1" i="1" dirty="0">
                <a:solidFill>
                  <a:srgbClr val="3DD109"/>
                </a:solidFill>
                <a:ea typeface="+mj-ea"/>
              </a:rPr>
              <a:t>Effectiveness</a:t>
            </a:r>
            <a:r>
              <a:rPr lang="en-US" sz="3200" dirty="0">
                <a:ea typeface="+mj-ea"/>
              </a:rPr>
              <a:t> </a:t>
            </a:r>
            <a:r>
              <a:rPr lang="en-US" sz="3200" dirty="0" smtClean="0">
                <a:ea typeface="+mj-ea"/>
              </a:rPr>
              <a:t>as: </a:t>
            </a:r>
            <a:br>
              <a:rPr lang="en-US" sz="3200" dirty="0" smtClean="0">
                <a:ea typeface="+mj-ea"/>
              </a:rPr>
            </a:br>
            <a:r>
              <a:rPr lang="en-US" sz="3200" dirty="0" smtClean="0">
                <a:ea typeface="+mj-ea"/>
              </a:rPr>
              <a:t>A HR an Business Partner</a:t>
            </a:r>
            <a:br>
              <a:rPr lang="en-US" sz="3200" dirty="0" smtClean="0">
                <a:ea typeface="+mj-ea"/>
              </a:rPr>
            </a:br>
            <a:r>
              <a:rPr lang="en-US" sz="3200" dirty="0" smtClean="0"/>
              <a:t>&amp; Advisor</a:t>
            </a:r>
            <a:endParaRPr lang="en-US" sz="3200" dirty="0">
              <a:ea typeface="+mj-ea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1500" y="1524000"/>
            <a:ext cx="8153400" cy="434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i="1" dirty="0" smtClean="0"/>
              <a:t>Who You Are</a:t>
            </a:r>
          </a:p>
          <a:p>
            <a:pPr algn="ctr">
              <a:buFontTx/>
              <a:buNone/>
            </a:pPr>
            <a:endParaRPr lang="en-US" i="1" dirty="0" smtClean="0"/>
          </a:p>
          <a:p>
            <a:pPr algn="ctr">
              <a:buFontTx/>
              <a:buNone/>
            </a:pPr>
            <a:endParaRPr lang="en-US" i="1" dirty="0" smtClean="0"/>
          </a:p>
          <a:p>
            <a:pPr algn="ctr">
              <a:buFontTx/>
              <a:buNone/>
            </a:pPr>
            <a:r>
              <a:rPr lang="en-US" i="1" dirty="0" smtClean="0"/>
              <a:t>Self-Management (Standard of Excellence)</a:t>
            </a:r>
          </a:p>
          <a:p>
            <a:pPr algn="ctr">
              <a:buFontTx/>
              <a:buNone/>
            </a:pPr>
            <a:endParaRPr lang="en-US" i="1" dirty="0" smtClean="0"/>
          </a:p>
          <a:p>
            <a:pPr algn="ctr">
              <a:buFontTx/>
              <a:buNone/>
            </a:pPr>
            <a:endParaRPr lang="en-US" i="1" dirty="0"/>
          </a:p>
          <a:p>
            <a:pPr algn="ctr">
              <a:buFontTx/>
              <a:buNone/>
            </a:pPr>
            <a:r>
              <a:rPr lang="en-US" i="1" dirty="0" smtClean="0"/>
              <a:t>Self-Awareness (Importance of Influence)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 rot="10800000">
            <a:off x="4191000" y="2286000"/>
            <a:ext cx="914400" cy="990600"/>
          </a:xfrm>
          <a:prstGeom prst="upArrow">
            <a:avLst>
              <a:gd name="adj1" fmla="val 50000"/>
              <a:gd name="adj2" fmla="val 27083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4191000" y="3810000"/>
            <a:ext cx="914400" cy="990600"/>
          </a:xfrm>
          <a:prstGeom prst="upArrow">
            <a:avLst>
              <a:gd name="adj1" fmla="val 50000"/>
              <a:gd name="adj2" fmla="val 27083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Standard </a:t>
            </a:r>
            <a:r>
              <a:rPr lang="en-US" dirty="0"/>
              <a:t>of Excellence</a:t>
            </a:r>
            <a:br>
              <a:rPr lang="en-US" dirty="0"/>
            </a:br>
            <a:r>
              <a:rPr lang="en-US" dirty="0"/>
              <a:t>http://youtu.be/LEZ-xCKFQfQ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53B94363-C6A4-419B-8EF1-76AAD860D5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/>
            <a:r>
              <a:rPr lang="en-US" dirty="0" smtClean="0"/>
              <a:t>The Feedback Loop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2258748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4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" y="152400"/>
            <a:ext cx="8505825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Self-Evaluation: </a:t>
            </a:r>
            <a:br>
              <a:rPr lang="en-US" dirty="0" smtClean="0"/>
            </a:br>
            <a:r>
              <a:rPr lang="en-US" dirty="0" smtClean="0"/>
              <a:t>Personal Needs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57400" y="1905000"/>
            <a:ext cx="6858000" cy="3612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Think about a current challenge you have right now at work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 might a Personal Need show up or trip you up?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 do you recognize when a Personal Need is coming up for you?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 have you managed that Personal Need in the past?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What can you do to manage this need in addition to invoking the </a:t>
            </a:r>
            <a:r>
              <a:rPr lang="ja-JP" altLang="en-US" sz="2400" i="1" dirty="0" smtClean="0">
                <a:latin typeface="Arial" pitchFamily="34" charset="0"/>
              </a:rPr>
              <a:t>“</a:t>
            </a:r>
            <a:r>
              <a:rPr lang="en-US" altLang="ja-JP" sz="2400" b="1" i="1" dirty="0" smtClean="0">
                <a:solidFill>
                  <a:srgbClr val="3DD109"/>
                </a:solidFill>
              </a:rPr>
              <a:t>empty vessel</a:t>
            </a:r>
            <a:r>
              <a:rPr lang="ja-JP" altLang="en-US" i="1" dirty="0" smtClean="0">
                <a:latin typeface="Arial" pitchFamily="34" charset="0"/>
              </a:rPr>
              <a:t>”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?</a:t>
            </a:r>
            <a:endParaRPr lang="en-US" sz="2400" dirty="0" smtClean="0"/>
          </a:p>
        </p:txBody>
      </p:sp>
      <p:pic>
        <p:nvPicPr>
          <p:cNvPr id="11267" name="Picture 5" descr="MCj02327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820738" cy="1128713"/>
          </a:xfrm>
          <a:prstGeom prst="rect">
            <a:avLst/>
          </a:prstGeom>
          <a:solidFill>
            <a:srgbClr val="3DD109"/>
          </a:solidFill>
          <a:ln>
            <a:solidFill>
              <a:srgbClr val="003399"/>
            </a:solidFill>
          </a:ln>
        </p:spPr>
      </p:pic>
    </p:spTree>
    <p:extLst>
      <p:ext uri="{BB962C8B-B14F-4D97-AF65-F5344CB8AC3E}">
        <p14:creationId xmlns:p14="http://schemas.microsoft.com/office/powerpoint/2010/main" val="33663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" y="152400"/>
            <a:ext cx="8810625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Self-Management ~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Self-Awareness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3600" y="1905000"/>
            <a:ext cx="6781800" cy="3521075"/>
          </a:xfrm>
        </p:spPr>
        <p:txBody>
          <a:bodyPr/>
          <a:lstStyle/>
          <a:p>
            <a:r>
              <a:rPr lang="en-US" b="1" i="1" dirty="0" smtClean="0"/>
              <a:t>Empty Vessel Concept</a:t>
            </a:r>
          </a:p>
          <a:p>
            <a:pPr lvl="1"/>
            <a:r>
              <a:rPr lang="en-US" sz="2400" dirty="0" smtClean="0"/>
              <a:t>As the consultant, we must always make sure that we have an empty vessel as we begin to have our conversations with our clients</a:t>
            </a:r>
          </a:p>
          <a:p>
            <a:pPr lvl="1"/>
            <a:r>
              <a:rPr lang="en-US" sz="2400" dirty="0" smtClean="0"/>
              <a:t>Having an empty vessel means that we must have the self-awareness of who we empty to and the self management to do it appropriately </a:t>
            </a:r>
          </a:p>
        </p:txBody>
      </p:sp>
      <p:pic>
        <p:nvPicPr>
          <p:cNvPr id="12291" name="Picture 4" descr="MCSY00791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1277938" cy="1660525"/>
          </a:xfrm>
          <a:prstGeom prst="rect">
            <a:avLst/>
          </a:prstGeom>
          <a:solidFill>
            <a:srgbClr val="3DD109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98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Once we do that….</a:t>
            </a:r>
          </a:p>
        </p:txBody>
      </p:sp>
      <p:sp>
        <p:nvSpPr>
          <p:cNvPr id="27649" name="Text Placeholder 4"/>
          <p:cNvSpPr>
            <a:spLocks noGrp="1"/>
          </p:cNvSpPr>
          <p:nvPr>
            <p:ph sz="quarter" idx="1"/>
          </p:nvPr>
        </p:nvSpPr>
        <p:spPr>
          <a:xfrm>
            <a:off x="1143000" y="2362200"/>
            <a:ext cx="8153400" cy="4495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rgbClr val="3DD109"/>
                </a:solidFill>
              </a:rPr>
              <a:t>What</a:t>
            </a:r>
            <a:r>
              <a:rPr lang="fr-FR" altLang="en-US" sz="6000" b="1" i="1" dirty="0" smtClean="0">
                <a:solidFill>
                  <a:srgbClr val="3DD109"/>
                </a:solidFill>
              </a:rPr>
              <a:t>’</a:t>
            </a:r>
            <a:r>
              <a:rPr lang="fr-FR" sz="6000" b="1" i="1" dirty="0" smtClean="0">
                <a:solidFill>
                  <a:srgbClr val="3DD109"/>
                </a:solidFill>
              </a:rPr>
              <a:t>s</a:t>
            </a:r>
            <a:r>
              <a:rPr lang="fr-FR" sz="6000" dirty="0" smtClean="0"/>
              <a:t> </a:t>
            </a:r>
            <a:r>
              <a:rPr lang="fr-FR" sz="6000" b="1" i="1" dirty="0" err="1" smtClean="0">
                <a:solidFill>
                  <a:srgbClr val="3DD109"/>
                </a:solidFill>
              </a:rPr>
              <a:t>next</a:t>
            </a:r>
            <a:r>
              <a:rPr lang="fr-FR" sz="6000" b="1" i="1" dirty="0">
                <a:solidFill>
                  <a:srgbClr val="3DD109"/>
                </a:solidFill>
              </a:rPr>
              <a:t>?</a:t>
            </a:r>
            <a:endParaRPr lang="en-US" sz="6000" b="1" i="1" dirty="0" smtClean="0">
              <a:solidFill>
                <a:srgbClr val="3DD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399" y="228600"/>
            <a:ext cx="5946775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The Concept of Partnership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2133600"/>
            <a:ext cx="8763000" cy="4495800"/>
          </a:xfrm>
        </p:spPr>
        <p:txBody>
          <a:bodyPr/>
          <a:lstStyle/>
          <a:p>
            <a:r>
              <a:rPr lang="en-US" dirty="0" smtClean="0"/>
              <a:t>Helping the client</a:t>
            </a:r>
          </a:p>
          <a:p>
            <a:pPr lvl="1"/>
            <a:r>
              <a:rPr lang="en-US" dirty="0" smtClean="0"/>
              <a:t>Get to the </a:t>
            </a:r>
            <a:r>
              <a:rPr lang="ja-JP" altLang="en-US" dirty="0" smtClean="0">
                <a:solidFill>
                  <a:srgbClr val="3DD109"/>
                </a:solidFill>
                <a:latin typeface="Arial" pitchFamily="34" charset="0"/>
              </a:rPr>
              <a:t>“</a:t>
            </a:r>
            <a:r>
              <a:rPr lang="en-US" altLang="ja-JP" b="1" i="1" dirty="0" smtClean="0">
                <a:solidFill>
                  <a:srgbClr val="3DD109"/>
                </a:solidFill>
              </a:rPr>
              <a:t>Ground Truth</a:t>
            </a:r>
            <a:r>
              <a:rPr lang="ja-JP" altLang="en-US" dirty="0" smtClean="0">
                <a:solidFill>
                  <a:srgbClr val="3DD109"/>
                </a:solidFill>
                <a:latin typeface="Arial" pitchFamily="34" charset="0"/>
              </a:rPr>
              <a:t>”</a:t>
            </a:r>
            <a:r>
              <a:rPr lang="en-US" altLang="ja-JP" dirty="0" smtClean="0">
                <a:solidFill>
                  <a:srgbClr val="3DD109"/>
                </a:solidFill>
              </a:rPr>
              <a:t> </a:t>
            </a:r>
            <a:r>
              <a:rPr lang="en-US" altLang="ja-JP" dirty="0" smtClean="0"/>
              <a:t>and identify the real problem</a:t>
            </a:r>
          </a:p>
          <a:p>
            <a:pPr lvl="1"/>
            <a:r>
              <a:rPr lang="en-US" dirty="0" smtClean="0"/>
              <a:t>See things from different angles</a:t>
            </a:r>
          </a:p>
          <a:p>
            <a:pPr lvl="1"/>
            <a:r>
              <a:rPr lang="en-US" dirty="0" smtClean="0"/>
              <a:t>Fix a problem to </a:t>
            </a:r>
            <a:r>
              <a:rPr lang="en-US" b="1" dirty="0" smtClean="0">
                <a:solidFill>
                  <a:srgbClr val="3DD109"/>
                </a:solidFill>
              </a:rPr>
              <a:t>STAY</a:t>
            </a:r>
            <a:r>
              <a:rPr lang="en-US" dirty="0" smtClean="0"/>
              <a:t> fixed</a:t>
            </a:r>
          </a:p>
          <a:p>
            <a:r>
              <a:rPr lang="en-US" dirty="0" smtClean="0"/>
              <a:t>Being in service to others</a:t>
            </a:r>
          </a:p>
        </p:txBody>
      </p:sp>
    </p:spTree>
    <p:extLst>
      <p:ext uri="{BB962C8B-B14F-4D97-AF65-F5344CB8AC3E}">
        <p14:creationId xmlns:p14="http://schemas.microsoft.com/office/powerpoint/2010/main" val="9493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200" dirty="0" smtClean="0"/>
              <a:t>Trusted Advisor as </a:t>
            </a:r>
            <a:r>
              <a:rPr lang="en-US" sz="3200" b="1" i="1" dirty="0" smtClean="0">
                <a:solidFill>
                  <a:srgbClr val="3DD109"/>
                </a:solidFill>
              </a:rPr>
              <a:t>part</a:t>
            </a:r>
            <a:r>
              <a:rPr lang="en-US" sz="3200" dirty="0" smtClean="0">
                <a:solidFill>
                  <a:srgbClr val="3DD109"/>
                </a:solidFill>
              </a:rPr>
              <a:t> </a:t>
            </a:r>
            <a:r>
              <a:rPr lang="en-US" sz="3200" dirty="0" smtClean="0"/>
              <a:t>of the Relationship</a:t>
            </a:r>
            <a:endParaRPr lang="en-US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2057400"/>
            <a:ext cx="8153400" cy="4495800"/>
          </a:xfrm>
        </p:spPr>
        <p:txBody>
          <a:bodyPr/>
          <a:lstStyle/>
          <a:p>
            <a:r>
              <a:rPr lang="en-US" dirty="0" smtClean="0"/>
              <a:t>Working with the individual</a:t>
            </a:r>
          </a:p>
          <a:p>
            <a:r>
              <a:rPr lang="en-US" dirty="0" smtClean="0"/>
              <a:t>Asking the right questions, not providing the right answers</a:t>
            </a:r>
          </a:p>
          <a:p>
            <a:pPr lvl="1"/>
            <a:r>
              <a:rPr lang="en-US" dirty="0" smtClean="0"/>
              <a:t>You </a:t>
            </a:r>
            <a:r>
              <a:rPr lang="en-US" b="1" i="1" dirty="0" smtClean="0">
                <a:solidFill>
                  <a:srgbClr val="3DD109"/>
                </a:solidFill>
              </a:rPr>
              <a:t>DO NOT</a:t>
            </a:r>
            <a:r>
              <a:rPr lang="en-US" dirty="0" smtClean="0">
                <a:solidFill>
                  <a:srgbClr val="3DD109"/>
                </a:solidFill>
              </a:rPr>
              <a:t> </a:t>
            </a:r>
            <a:r>
              <a:rPr lang="en-US" dirty="0" smtClean="0"/>
              <a:t>have the answers</a:t>
            </a:r>
          </a:p>
          <a:p>
            <a:pPr lvl="1"/>
            <a:r>
              <a:rPr lang="en-US" dirty="0" smtClean="0"/>
              <a:t>The answers are </a:t>
            </a:r>
            <a:r>
              <a:rPr lang="en-US" b="1" i="1" dirty="0" smtClean="0">
                <a:solidFill>
                  <a:srgbClr val="3DD109"/>
                </a:solidFill>
              </a:rPr>
              <a:t>INSIDE</a:t>
            </a:r>
            <a:r>
              <a:rPr lang="en-US" dirty="0" smtClean="0"/>
              <a:t> the client</a:t>
            </a:r>
          </a:p>
          <a:p>
            <a:pPr lvl="1"/>
            <a:r>
              <a:rPr lang="en-US" dirty="0" smtClean="0"/>
              <a:t>Every </a:t>
            </a:r>
            <a:r>
              <a:rPr lang="en-US" b="1" i="1" dirty="0" smtClean="0"/>
              <a:t>BUSINESS</a:t>
            </a:r>
            <a:r>
              <a:rPr lang="en-US" dirty="0" smtClean="0"/>
              <a:t> issue is a </a:t>
            </a:r>
            <a:r>
              <a:rPr lang="en-US" b="1" i="1" dirty="0" smtClean="0"/>
              <a:t>PEOPLE</a:t>
            </a:r>
            <a:r>
              <a:rPr lang="en-US" dirty="0" smtClean="0"/>
              <a:t> issue</a:t>
            </a:r>
          </a:p>
        </p:txBody>
      </p:sp>
    </p:spTree>
    <p:extLst>
      <p:ext uri="{BB962C8B-B14F-4D97-AF65-F5344CB8AC3E}">
        <p14:creationId xmlns:p14="http://schemas.microsoft.com/office/powerpoint/2010/main" val="21023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http://www.youtube.com/watch?v=bmHLulbWm74</a:t>
            </a:r>
          </a:p>
        </p:txBody>
      </p:sp>
    </p:spTree>
    <p:extLst>
      <p:ext uri="{BB962C8B-B14F-4D97-AF65-F5344CB8AC3E}">
        <p14:creationId xmlns:p14="http://schemas.microsoft.com/office/powerpoint/2010/main" val="3386316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Appendix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620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/>
            <a:r>
              <a:rPr lang="en-US" dirty="0" smtClean="0"/>
              <a:t>Resources	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2133600"/>
            <a:ext cx="8153400" cy="4495800"/>
          </a:xfrm>
        </p:spPr>
        <p:txBody>
          <a:bodyPr/>
          <a:lstStyle/>
          <a:p>
            <a:r>
              <a:rPr lang="en-US" dirty="0" smtClean="0"/>
              <a:t>The Fifth Discipline; Peter </a:t>
            </a:r>
            <a:r>
              <a:rPr lang="en-US" dirty="0" err="1" smtClean="0"/>
              <a:t>Senge</a:t>
            </a:r>
            <a:endParaRPr lang="en-US" dirty="0" smtClean="0"/>
          </a:p>
          <a:p>
            <a:r>
              <a:rPr lang="en-US" dirty="0" smtClean="0"/>
              <a:t>Flawless Consultant; Peter Block</a:t>
            </a:r>
          </a:p>
          <a:p>
            <a:r>
              <a:rPr lang="en-US" dirty="0" smtClean="0"/>
              <a:t>Fierce Conversations; Susan Scott</a:t>
            </a:r>
          </a:p>
        </p:txBody>
      </p:sp>
    </p:spTree>
    <p:extLst>
      <p:ext uri="{BB962C8B-B14F-4D97-AF65-F5344CB8AC3E}">
        <p14:creationId xmlns:p14="http://schemas.microsoft.com/office/powerpoint/2010/main" val="16839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Fierce Conversations®</a:t>
            </a:r>
            <a:br>
              <a:rPr lang="en-US" sz="4000" dirty="0" smtClean="0"/>
            </a:br>
            <a:r>
              <a:rPr lang="en-US" sz="4000" b="1" i="1" dirty="0" smtClean="0"/>
              <a:t>Mineral Rights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2373086"/>
            <a:ext cx="8153400" cy="44958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Identify the issue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dirty="0" smtClean="0"/>
              <a:t>	</a:t>
            </a:r>
            <a:r>
              <a:rPr lang="en-US" sz="1200" i="1" dirty="0" smtClean="0"/>
              <a:t>What is the most important thing that you and I should be talking about today?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Clarify the issue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dirty="0" smtClean="0"/>
              <a:t>	</a:t>
            </a:r>
            <a:r>
              <a:rPr lang="en-US" sz="1200" i="1" dirty="0" smtClean="0"/>
              <a:t>What</a:t>
            </a:r>
            <a:r>
              <a:rPr lang="ja-JP" altLang="en-US" sz="1200" i="1" dirty="0" smtClean="0">
                <a:latin typeface="Arial" pitchFamily="34" charset="0"/>
              </a:rPr>
              <a:t>’</a:t>
            </a:r>
            <a:r>
              <a:rPr lang="en-US" altLang="ja-JP" sz="1200" i="1" dirty="0" smtClean="0"/>
              <a:t>s going on? How long has it been going on? Am I understanding you correctly?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Determine the current impact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i="1" dirty="0" smtClean="0"/>
              <a:t>	How is the issue currently impacting you? Others? The company? As you consider these results, what do you feel? 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Determine future implications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i="1" dirty="0" smtClean="0"/>
              <a:t>	If nothing changes, what are the implications? When you consider these possible outcomes, what do you feel?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Examine personal contribution to the issue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i="1" dirty="0" smtClean="0"/>
              <a:t>	How have you contributed to the this problem/issue? What piece of this issue has your name on it?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Describe the ideal outcome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i="1" dirty="0" smtClean="0"/>
              <a:t>	When the issue is resolved, what difference will it make? When you contemplate these results, what do you feel?</a:t>
            </a:r>
          </a:p>
          <a:p>
            <a:pPr marL="533400" indent="-533400">
              <a:lnSpc>
                <a:spcPct val="70000"/>
              </a:lnSpc>
            </a:pPr>
            <a:r>
              <a:rPr lang="en-US" sz="1200" b="1" dirty="0" smtClean="0"/>
              <a:t>Commit to action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US" sz="1200" i="1" dirty="0" smtClean="0"/>
              <a:t>	What is the most potent step you could take towards resolution? What can I follow up with you?</a:t>
            </a:r>
          </a:p>
          <a:p>
            <a:pPr marL="914400" lvl="1" indent="-457200">
              <a:lnSpc>
                <a:spcPct val="70000"/>
              </a:lnSpc>
              <a:buFontTx/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19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AGENDA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28800" y="1905000"/>
            <a:ext cx="8153400" cy="4495800"/>
          </a:xfrm>
        </p:spPr>
        <p:txBody>
          <a:bodyPr/>
          <a:lstStyle/>
          <a:p>
            <a:r>
              <a:rPr lang="en-US" dirty="0" smtClean="0"/>
              <a:t>Personnel vs. </a:t>
            </a:r>
            <a:r>
              <a:rPr lang="en-US" b="1" i="1" dirty="0" smtClean="0">
                <a:solidFill>
                  <a:srgbClr val="3DD109"/>
                </a:solidFill>
              </a:rPr>
              <a:t>HR</a:t>
            </a:r>
          </a:p>
          <a:p>
            <a:r>
              <a:rPr lang="en-US" b="1" i="1" dirty="0" smtClean="0">
                <a:solidFill>
                  <a:srgbClr val="3DD109"/>
                </a:solidFill>
              </a:rPr>
              <a:t>Transforming</a:t>
            </a:r>
            <a:r>
              <a:rPr lang="en-US" dirty="0" smtClean="0"/>
              <a:t> as a HR Advisor</a:t>
            </a:r>
          </a:p>
          <a:p>
            <a:r>
              <a:rPr lang="en-US" i="1" dirty="0" smtClean="0"/>
              <a:t>HR</a:t>
            </a:r>
            <a:r>
              <a:rPr lang="en-US" i="1" dirty="0" smtClean="0">
                <a:solidFill>
                  <a:srgbClr val="3DD109"/>
                </a:solidFill>
              </a:rPr>
              <a:t> </a:t>
            </a:r>
            <a:r>
              <a:rPr lang="en-US" b="1" i="1" dirty="0" smtClean="0">
                <a:solidFill>
                  <a:srgbClr val="3DD109"/>
                </a:solidFill>
              </a:rPr>
              <a:t>Effectiveness</a:t>
            </a:r>
          </a:p>
          <a:p>
            <a:r>
              <a:rPr lang="en-US" u="sng" dirty="0" smtClean="0"/>
              <a:t>Standard</a:t>
            </a:r>
            <a:r>
              <a:rPr lang="en-US" dirty="0" smtClean="0"/>
              <a:t> of </a:t>
            </a:r>
            <a:r>
              <a:rPr lang="en-US" b="1" i="1" dirty="0" smtClean="0">
                <a:solidFill>
                  <a:srgbClr val="3DD109"/>
                </a:solidFill>
              </a:rPr>
              <a:t>Excellence</a:t>
            </a:r>
          </a:p>
          <a:p>
            <a:r>
              <a:rPr lang="en-US" b="1" i="1" dirty="0" smtClean="0">
                <a:solidFill>
                  <a:srgbClr val="3DD109"/>
                </a:solidFill>
              </a:rPr>
              <a:t>Partnership</a:t>
            </a:r>
            <a:r>
              <a:rPr lang="en-US" dirty="0" smtClean="0"/>
              <a:t> as a Trusted Adviso</a:t>
            </a:r>
            <a:r>
              <a:rPr lang="en-US" b="1" i="1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8455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i="1" dirty="0" smtClean="0"/>
              <a:t>Personnel</a:t>
            </a:r>
            <a:r>
              <a:rPr lang="en-US" sz="6000" dirty="0" smtClean="0"/>
              <a:t> vs. </a:t>
            </a:r>
            <a:r>
              <a:rPr lang="en-US" sz="6000" i="1" u="sng" dirty="0" smtClean="0">
                <a:solidFill>
                  <a:srgbClr val="3DD109"/>
                </a:solidFill>
              </a:rPr>
              <a:t>HR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53B94363-C6A4-419B-8EF1-76AAD860D5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2400" y="228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defRPr/>
            </a:pPr>
            <a:r>
              <a:rPr lang="en-US" sz="3600" b="1" i="1" dirty="0">
                <a:solidFill>
                  <a:srgbClr val="3DD109"/>
                </a:solidFill>
                <a:latin typeface="+mj-lt"/>
                <a:ea typeface="ＭＳ Ｐゴシック" charset="0"/>
                <a:cs typeface="Arial" charset="0"/>
              </a:rPr>
              <a:t>Shifting </a:t>
            </a:r>
            <a:r>
              <a:rPr lang="en-US" sz="3600" b="1" dirty="0">
                <a:solidFill>
                  <a:srgbClr val="003399"/>
                </a:solidFill>
                <a:latin typeface="+mj-lt"/>
                <a:ea typeface="ＭＳ Ｐゴシック" charset="0"/>
                <a:cs typeface="Arial" charset="0"/>
              </a:rPr>
              <a:t>our role </a:t>
            </a:r>
            <a:endParaRPr lang="en-US" sz="3600" b="1" dirty="0" smtClean="0">
              <a:solidFill>
                <a:srgbClr val="003399"/>
              </a:solidFill>
              <a:latin typeface="+mj-lt"/>
              <a:ea typeface="ＭＳ Ｐゴシック" charset="0"/>
              <a:cs typeface="Arial" charset="0"/>
            </a:endParaRPr>
          </a:p>
          <a:p>
            <a:pPr algn="r">
              <a:defRPr/>
            </a:pPr>
            <a:r>
              <a:rPr lang="en-US" sz="3600" b="1" dirty="0" smtClean="0">
                <a:solidFill>
                  <a:srgbClr val="003399"/>
                </a:solidFill>
                <a:latin typeface="+mj-lt"/>
                <a:ea typeface="ＭＳ Ｐゴシック" charset="0"/>
                <a:cs typeface="Arial" charset="0"/>
              </a:rPr>
              <a:t>from Personnel </a:t>
            </a:r>
            <a:r>
              <a:rPr lang="en-US" sz="3600" b="1" dirty="0">
                <a:solidFill>
                  <a:srgbClr val="003399"/>
                </a:solidFill>
                <a:latin typeface="+mj-lt"/>
                <a:ea typeface="ＭＳ Ｐゴシック" charset="0"/>
                <a:cs typeface="Arial" charset="0"/>
              </a:rPr>
              <a:t>to </a:t>
            </a:r>
            <a:r>
              <a:rPr lang="en-US" sz="3600" b="1" dirty="0" smtClean="0">
                <a:solidFill>
                  <a:srgbClr val="003399"/>
                </a:solidFill>
                <a:latin typeface="+mj-lt"/>
                <a:ea typeface="ＭＳ Ｐゴシック" charset="0"/>
                <a:cs typeface="Arial" charset="0"/>
              </a:rPr>
              <a:t>HR</a:t>
            </a:r>
            <a:endParaRPr lang="en-US" sz="3600" b="1" dirty="0">
              <a:solidFill>
                <a:srgbClr val="003399"/>
              </a:solidFill>
              <a:latin typeface="+mj-lt"/>
              <a:ea typeface="ＭＳ Ｐゴシック" charset="0"/>
              <a:cs typeface="Arial" charset="0"/>
            </a:endParaRPr>
          </a:p>
        </p:txBody>
      </p:sp>
      <p:graphicFrame>
        <p:nvGraphicFramePr>
          <p:cNvPr id="46108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66485"/>
              </p:ext>
            </p:extLst>
          </p:nvPr>
        </p:nvGraphicFramePr>
        <p:xfrm>
          <a:off x="2895599" y="1676401"/>
          <a:ext cx="5715002" cy="3799878"/>
        </p:xfrm>
        <a:graphic>
          <a:graphicData uri="http://schemas.openxmlformats.org/drawingml/2006/table">
            <a:tbl>
              <a:tblPr/>
              <a:tblGrid>
                <a:gridCol w="2857501"/>
                <a:gridCol w="2857501"/>
              </a:tblGrid>
              <a:tr h="1966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Firefighter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Consultant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3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Order taker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Professor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524000" y="2209800"/>
            <a:ext cx="5095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charset="0"/>
                <a:cs typeface="Arial" charset="0"/>
              </a:rPr>
              <a:t>High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8229600" y="6223000"/>
            <a:ext cx="5095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latin typeface="+mj-lt"/>
                <a:ea typeface="ＭＳ Ｐゴシック" charset="0"/>
                <a:cs typeface="Arial" charset="0"/>
              </a:rPr>
              <a:t>High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576388" y="5134409"/>
            <a:ext cx="457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charset="0"/>
                <a:cs typeface="Arial" charset="0"/>
              </a:rPr>
              <a:t>Low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13456" y="3611201"/>
            <a:ext cx="7762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j-lt"/>
                <a:ea typeface="ＭＳ Ｐゴシック" charset="0"/>
                <a:cs typeface="Arial" charset="0"/>
              </a:rPr>
              <a:t>TRUST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657600" y="6172200"/>
            <a:ext cx="1863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latin typeface="+mj-lt"/>
                <a:ea typeface="ＭＳ Ｐゴシック" charset="0"/>
                <a:cs typeface="Arial" charset="0"/>
              </a:rPr>
              <a:t>BUSINESS INSIGHT</a:t>
            </a:r>
          </a:p>
        </p:txBody>
      </p:sp>
      <p:pic>
        <p:nvPicPr>
          <p:cNvPr id="13330" name="Picture 21" descr="MCj042415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553" y="2036062"/>
            <a:ext cx="6826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22" descr="MCj02908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15" y="4092947"/>
            <a:ext cx="766763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4" descr="MPj043946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0" y="4092947"/>
            <a:ext cx="977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7" descr="MCj028744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036062"/>
            <a:ext cx="1905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6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319" y="228600"/>
            <a:ext cx="81534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Transforming as an HR </a:t>
            </a:r>
            <a:br>
              <a:rPr lang="en-US" sz="4000" dirty="0" smtClean="0"/>
            </a:br>
            <a:r>
              <a:rPr lang="en-US" sz="4000" dirty="0" smtClean="0"/>
              <a:t>Advisor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4600" y="1752600"/>
            <a:ext cx="8153400" cy="4495800"/>
          </a:xfrm>
        </p:spPr>
        <p:txBody>
          <a:bodyPr/>
          <a:lstStyle/>
          <a:p>
            <a:r>
              <a:rPr lang="en-US" dirty="0" smtClean="0"/>
              <a:t>Unceasing curiosity</a:t>
            </a:r>
          </a:p>
          <a:p>
            <a:r>
              <a:rPr lang="en-US" dirty="0" smtClean="0"/>
              <a:t>Questioning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Self-awareness </a:t>
            </a:r>
          </a:p>
          <a:p>
            <a:r>
              <a:rPr lang="en-US" dirty="0" smtClean="0"/>
              <a:t>Self-management</a:t>
            </a:r>
          </a:p>
          <a:p>
            <a:r>
              <a:rPr lang="en-US" dirty="0" smtClean="0"/>
              <a:t>Standard of </a:t>
            </a:r>
            <a:r>
              <a:rPr lang="en-US" b="1" i="1" dirty="0" smtClean="0">
                <a:solidFill>
                  <a:srgbClr val="3DD109"/>
                </a:solidFill>
              </a:rPr>
              <a:t>Excellence</a:t>
            </a:r>
          </a:p>
          <a:p>
            <a:r>
              <a:rPr lang="en-US" dirty="0" smtClean="0"/>
              <a:t>Importance of Influence</a:t>
            </a:r>
          </a:p>
        </p:txBody>
      </p:sp>
    </p:spTree>
    <p:extLst>
      <p:ext uri="{BB962C8B-B14F-4D97-AF65-F5344CB8AC3E}">
        <p14:creationId xmlns:p14="http://schemas.microsoft.com/office/powerpoint/2010/main" val="17606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653340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Core Skills – </a:t>
            </a:r>
            <a:r>
              <a:rPr lang="en-US" sz="4000" b="1" i="1" dirty="0" smtClean="0"/>
              <a:t>Unceasing Curiosity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394857"/>
            <a:ext cx="8153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i="1" dirty="0" smtClean="0"/>
              <a:t>“</a:t>
            </a:r>
            <a:r>
              <a:rPr lang="en-US" i="1" dirty="0" smtClean="0"/>
              <a:t>When you are curious, you are no longer in the role of the expert.  Instead you are joining your clients in a quest to find out what</a:t>
            </a:r>
            <a:r>
              <a:rPr lang="ja-JP" altLang="en-US" i="1" dirty="0" smtClean="0">
                <a:latin typeface="Arial" pitchFamily="34" charset="0"/>
              </a:rPr>
              <a:t>’</a:t>
            </a:r>
            <a:r>
              <a:rPr lang="en-US" altLang="ja-JP" i="1" dirty="0" smtClean="0"/>
              <a:t>s out there.</a:t>
            </a:r>
            <a:r>
              <a:rPr lang="en-US" altLang="en-US" i="1" dirty="0" smtClean="0"/>
              <a:t>”</a:t>
            </a:r>
            <a:endParaRPr lang="en-US" altLang="ja-JP" i="1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r">
              <a:buFontTx/>
              <a:buNone/>
            </a:pPr>
            <a:r>
              <a:rPr lang="en-US" sz="2400" b="1" i="1" dirty="0" smtClean="0"/>
              <a:t>From </a:t>
            </a:r>
            <a:r>
              <a:rPr lang="en-US" sz="2400" b="1" i="1" u="sng" dirty="0" smtClean="0"/>
              <a:t>Co-Active Coaching</a:t>
            </a:r>
          </a:p>
        </p:txBody>
      </p:sp>
    </p:spTree>
    <p:extLst>
      <p:ext uri="{BB962C8B-B14F-4D97-AF65-F5344CB8AC3E}">
        <p14:creationId xmlns:p14="http://schemas.microsoft.com/office/powerpoint/2010/main" val="27682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6975" y="152400"/>
            <a:ext cx="6677025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Core Skills – </a:t>
            </a:r>
            <a:r>
              <a:rPr lang="en-US" sz="3600" b="1" i="1" dirty="0" smtClean="0"/>
              <a:t>Questioning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2209800"/>
            <a:ext cx="8153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i="1" dirty="0" smtClean="0">
                <a:latin typeface="Arial" pitchFamily="34" charset="0"/>
              </a:rPr>
              <a:t>“</a:t>
            </a:r>
            <a:r>
              <a:rPr lang="en-US" altLang="ja-JP" i="1" dirty="0" smtClean="0"/>
              <a:t>A Paradigm shift occurs when a question is asked inside the current paradigm that can only be answered from outside.</a:t>
            </a:r>
            <a:r>
              <a:rPr lang="en-US" altLang="en-US" i="1" dirty="0" smtClean="0"/>
              <a:t>”</a:t>
            </a:r>
            <a:endParaRPr lang="en-US" altLang="ja-JP" i="1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r">
              <a:buFontTx/>
              <a:buNone/>
            </a:pPr>
            <a:r>
              <a:rPr lang="en-US" sz="2400" b="1" i="1" dirty="0" smtClean="0"/>
              <a:t>Marilee Goldberg </a:t>
            </a:r>
            <a:r>
              <a:rPr lang="ja-JP" altLang="en-US" sz="2400" b="1" i="1" dirty="0" smtClean="0">
                <a:latin typeface="Arial" pitchFamily="34" charset="0"/>
              </a:rPr>
              <a:t>“</a:t>
            </a:r>
            <a:r>
              <a:rPr lang="en-US" altLang="ja-JP" sz="2400" b="1" i="1" dirty="0" smtClean="0"/>
              <a:t>The Art of the Question</a:t>
            </a:r>
            <a:r>
              <a:rPr lang="ja-JP" altLang="en-US" sz="2400" b="1" i="1" dirty="0" smtClean="0">
                <a:latin typeface="Arial" pitchFamily="34" charset="0"/>
              </a:rPr>
              <a:t>”</a:t>
            </a:r>
            <a:endParaRPr lang="en-US" altLang="ja-JP" sz="2400" b="1" i="1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0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47725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Core Skills – </a:t>
            </a:r>
            <a:r>
              <a:rPr lang="en-US" sz="3600" b="1" i="1" dirty="0" smtClean="0"/>
              <a:t>Questioning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4015839" y="1308822"/>
            <a:ext cx="4876800" cy="426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3124200" y="1623023"/>
            <a:ext cx="723900" cy="3581400"/>
          </a:xfrm>
          <a:prstGeom prst="upDownArrow">
            <a:avLst>
              <a:gd name="adj1" fmla="val 50000"/>
              <a:gd name="adj2" fmla="val 57895"/>
            </a:avLst>
          </a:prstGeom>
          <a:solidFill>
            <a:schemeClr val="bg2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accent1"/>
              </a:solidFill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219200" y="2354200"/>
            <a:ext cx="13001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  <a:ea typeface="ＭＳ Ｐゴシック" charset="0"/>
                <a:cs typeface="Arial" charset="0"/>
              </a:rPr>
              <a:t>High Power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203366" y="4673393"/>
            <a:ext cx="1238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775F55"/>
                </a:solidFill>
                <a:latin typeface="+mn-lt"/>
                <a:ea typeface="ＭＳ Ｐゴシック" charset="0"/>
                <a:cs typeface="Arial" charset="0"/>
              </a:rPr>
              <a:t>Low Power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1816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572000" y="5029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715000" y="304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062663" y="2438400"/>
            <a:ext cx="847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n-lt"/>
                <a:ea typeface="ＭＳ Ｐゴシック" charset="0"/>
                <a:cs typeface="Arial" charset="0"/>
              </a:rPr>
              <a:t>Why and </a:t>
            </a:r>
          </a:p>
          <a:p>
            <a:pPr algn="ctr">
              <a:defRPr/>
            </a:pPr>
            <a:r>
              <a:rPr lang="en-US" sz="1400" b="1" dirty="0">
                <a:latin typeface="+mn-lt"/>
                <a:ea typeface="ＭＳ Ｐゴシック" charset="0"/>
                <a:cs typeface="Arial" charset="0"/>
              </a:rPr>
              <a:t>What if?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638800" y="3224213"/>
            <a:ext cx="1497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ea typeface="ＭＳ Ｐゴシック" charset="0"/>
                <a:cs typeface="Arial" charset="0"/>
              </a:rPr>
              <a:t>How and What!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676900" y="4114800"/>
            <a:ext cx="1606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ea typeface="ＭＳ Ｐゴシック" charset="0"/>
                <a:cs typeface="Arial" charset="0"/>
              </a:rPr>
              <a:t>Who, When</a:t>
            </a:r>
          </a:p>
          <a:p>
            <a:pPr algn="ctr">
              <a:defRPr/>
            </a:pPr>
            <a:r>
              <a:rPr lang="en-US" b="1" dirty="0">
                <a:latin typeface="+mn-lt"/>
                <a:ea typeface="ＭＳ Ｐゴシック" charset="0"/>
                <a:cs typeface="Arial" charset="0"/>
              </a:rPr>
              <a:t>Where, Which?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551488" y="5257800"/>
            <a:ext cx="1958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latin typeface="+mn-lt"/>
                <a:ea typeface="ＭＳ Ｐゴシック" charset="0"/>
                <a:cs typeface="Arial" charset="0"/>
              </a:rPr>
              <a:t>Yes/No Questions.</a:t>
            </a:r>
          </a:p>
        </p:txBody>
      </p:sp>
    </p:spTree>
    <p:extLst>
      <p:ext uri="{BB962C8B-B14F-4D97-AF65-F5344CB8AC3E}">
        <p14:creationId xmlns:p14="http://schemas.microsoft.com/office/powerpoint/2010/main" val="16414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bulb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greenbulb</Template>
  <TotalTime>7540</TotalTime>
  <Words>491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greenbulb</vt:lpstr>
      <vt:lpstr>BEING AN HR TRANSFOMER</vt:lpstr>
      <vt:lpstr>http://www.youtube.com/watch?v=bmHLulbWm74</vt:lpstr>
      <vt:lpstr> AGENDA  </vt:lpstr>
      <vt:lpstr>Personnel vs. HR Activity</vt:lpstr>
      <vt:lpstr>PowerPoint Presentation</vt:lpstr>
      <vt:lpstr>Transforming as an HR  Advisor</vt:lpstr>
      <vt:lpstr>Core Skills – Unceasing Curiosity</vt:lpstr>
      <vt:lpstr>Core Skills – Questioning</vt:lpstr>
      <vt:lpstr>Core Skills – Questioning</vt:lpstr>
      <vt:lpstr>Core Skills – Questioning</vt:lpstr>
      <vt:lpstr>Core Skills – Listening:  Facts vs. Stories</vt:lpstr>
      <vt:lpstr>Your Effectiveness as:  A HR an Business Partner &amp; Advisor</vt:lpstr>
      <vt:lpstr>The Standard of Excellence http://youtu.be/LEZ-xCKFQfQ</vt:lpstr>
      <vt:lpstr>The Feedback Loop</vt:lpstr>
      <vt:lpstr>Self-Evaluation:  Personal Needs</vt:lpstr>
      <vt:lpstr>Self-Management ~  Self-Awareness</vt:lpstr>
      <vt:lpstr>Once we do that….</vt:lpstr>
      <vt:lpstr>The Concept of Partnership</vt:lpstr>
      <vt:lpstr>Trusted Advisor as part of the Relationship</vt:lpstr>
      <vt:lpstr>Appendix</vt:lpstr>
      <vt:lpstr>Resources </vt:lpstr>
      <vt:lpstr>Fierce Conversations® Mineral Rights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221</cp:revision>
  <cp:lastPrinted>2012-06-19T15:09:57Z</cp:lastPrinted>
  <dcterms:created xsi:type="dcterms:W3CDTF">2012-02-22T19:17:53Z</dcterms:created>
  <dcterms:modified xsi:type="dcterms:W3CDTF">2013-09-26T13:01:34Z</dcterms:modified>
</cp:coreProperties>
</file>