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58" r:id="rId4"/>
    <p:sldId id="259" r:id="rId5"/>
    <p:sldId id="268" r:id="rId6"/>
    <p:sldId id="273" r:id="rId7"/>
    <p:sldId id="277" r:id="rId8"/>
    <p:sldId id="274" r:id="rId9"/>
    <p:sldId id="275" r:id="rId10"/>
    <p:sldId id="270" r:id="rId11"/>
    <p:sldId id="272" r:id="rId12"/>
    <p:sldId id="276" r:id="rId13"/>
    <p:sldId id="278" r:id="rId14"/>
    <p:sldId id="279" r:id="rId15"/>
    <p:sldId id="280" r:id="rId16"/>
    <p:sldId id="281" r:id="rId17"/>
    <p:sldId id="283" r:id="rId18"/>
    <p:sldId id="282" r:id="rId19"/>
    <p:sldId id="284" r:id="rId20"/>
    <p:sldId id="288" r:id="rId21"/>
    <p:sldId id="289" r:id="rId22"/>
    <p:sldId id="290" r:id="rId23"/>
    <p:sldId id="291" r:id="rId24"/>
    <p:sldId id="294" r:id="rId25"/>
    <p:sldId id="293" r:id="rId26"/>
    <p:sldId id="292" r:id="rId27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CC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743" autoAdjust="0"/>
  </p:normalViewPr>
  <p:slideViewPr>
    <p:cSldViewPr>
      <p:cViewPr>
        <p:scale>
          <a:sx n="110" d="100"/>
          <a:sy n="110" d="100"/>
        </p:scale>
        <p:origin x="-1008" y="552"/>
      </p:cViewPr>
      <p:guideLst>
        <p:guide orient="horz" pos="288"/>
        <p:guide pos="2880"/>
        <p:guide pos="14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D5DE18-0C74-4ECE-9890-0122DA861E7C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B39DE5F-D8D6-4564-9B2D-EC60D1541F71}">
      <dgm:prSet phldrT="[Text]"/>
      <dgm:spPr/>
      <dgm:t>
        <a:bodyPr/>
        <a:lstStyle/>
        <a:p>
          <a:r>
            <a:rPr lang="en-US" dirty="0" smtClean="0"/>
            <a:t>Culture Transformation Driven Through Accountability</a:t>
          </a:r>
          <a:endParaRPr lang="en-US" dirty="0"/>
        </a:p>
      </dgm:t>
    </dgm:pt>
    <dgm:pt modelId="{32BBDE83-37BD-4D00-A33D-E88EFE35A9DD}" type="parTrans" cxnId="{58B2D80F-D957-45B0-BD2F-61BE79B4A708}">
      <dgm:prSet/>
      <dgm:spPr/>
      <dgm:t>
        <a:bodyPr/>
        <a:lstStyle/>
        <a:p>
          <a:endParaRPr lang="en-US"/>
        </a:p>
      </dgm:t>
    </dgm:pt>
    <dgm:pt modelId="{1287C806-20E1-4E72-B216-52BD5F622BCD}" type="sibTrans" cxnId="{58B2D80F-D957-45B0-BD2F-61BE79B4A708}">
      <dgm:prSet/>
      <dgm:spPr/>
      <dgm:t>
        <a:bodyPr/>
        <a:lstStyle/>
        <a:p>
          <a:endParaRPr lang="en-US"/>
        </a:p>
      </dgm:t>
    </dgm:pt>
    <dgm:pt modelId="{48BA3E25-3BC7-4D37-B814-435F99DD1BE2}">
      <dgm:prSet phldrT="[Text]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dirty="0" smtClean="0"/>
            <a:t>HR Advisors</a:t>
          </a:r>
          <a:endParaRPr lang="en-US" dirty="0"/>
        </a:p>
      </dgm:t>
    </dgm:pt>
    <dgm:pt modelId="{F6FD22D5-B553-48A7-9529-AD7D16F4951E}" type="parTrans" cxnId="{A4E6F6F9-1FA2-484B-A211-ECE21BEADEAB}">
      <dgm:prSet/>
      <dgm:spPr/>
      <dgm:t>
        <a:bodyPr/>
        <a:lstStyle/>
        <a:p>
          <a:endParaRPr lang="en-US"/>
        </a:p>
      </dgm:t>
    </dgm:pt>
    <dgm:pt modelId="{04EB2EBB-426A-42E5-AD96-68D09121D953}" type="sibTrans" cxnId="{A4E6F6F9-1FA2-484B-A211-ECE21BEADEAB}">
      <dgm:prSet/>
      <dgm:spPr/>
      <dgm:t>
        <a:bodyPr/>
        <a:lstStyle/>
        <a:p>
          <a:endParaRPr lang="en-US"/>
        </a:p>
      </dgm:t>
    </dgm:pt>
    <dgm:pt modelId="{9E69D42C-331B-4089-8CF4-752C003FEB3D}">
      <dgm:prSet phldrT="[Text]"/>
      <dgm:spPr>
        <a:solidFill>
          <a:srgbClr val="00B0F0">
            <a:alpha val="50000"/>
          </a:srgbClr>
        </a:solidFill>
      </dgm:spPr>
      <dgm:t>
        <a:bodyPr/>
        <a:lstStyle/>
        <a:p>
          <a:r>
            <a:rPr lang="en-US" dirty="0" smtClean="0"/>
            <a:t>Agency Leaders</a:t>
          </a:r>
          <a:endParaRPr lang="en-US" dirty="0"/>
        </a:p>
      </dgm:t>
    </dgm:pt>
    <dgm:pt modelId="{0D4F9B57-522E-4D1A-8C22-E4044681F1FE}" type="parTrans" cxnId="{12F26882-E535-4B34-A0B5-320BF16F9778}">
      <dgm:prSet/>
      <dgm:spPr/>
      <dgm:t>
        <a:bodyPr/>
        <a:lstStyle/>
        <a:p>
          <a:endParaRPr lang="en-US"/>
        </a:p>
      </dgm:t>
    </dgm:pt>
    <dgm:pt modelId="{4ED0EABA-D24F-4F54-AAF1-31F005CB6E24}" type="sibTrans" cxnId="{12F26882-E535-4B34-A0B5-320BF16F9778}">
      <dgm:prSet/>
      <dgm:spPr/>
      <dgm:t>
        <a:bodyPr/>
        <a:lstStyle/>
        <a:p>
          <a:endParaRPr lang="en-US"/>
        </a:p>
      </dgm:t>
    </dgm:pt>
    <dgm:pt modelId="{9F54D9DA-4F19-4C7F-941F-160BC1535DF7}">
      <dgm:prSet phldrT="[Text]"/>
      <dgm:spPr>
        <a:solidFill>
          <a:schemeClr val="accent5">
            <a:lumMod val="40000"/>
            <a:lumOff val="60000"/>
            <a:alpha val="50000"/>
          </a:schemeClr>
        </a:solidFill>
      </dgm:spPr>
      <dgm:t>
        <a:bodyPr/>
        <a:lstStyle/>
        <a:p>
          <a:r>
            <a:rPr lang="en-US" dirty="0" smtClean="0"/>
            <a:t>DCHR Staff</a:t>
          </a:r>
          <a:endParaRPr lang="en-US" dirty="0"/>
        </a:p>
      </dgm:t>
    </dgm:pt>
    <dgm:pt modelId="{38BA3C46-A230-469B-8B46-8873AC0BC051}" type="parTrans" cxnId="{16FA81F7-EA36-4C8C-80B5-AE5A45A2D9F6}">
      <dgm:prSet/>
      <dgm:spPr/>
      <dgm:t>
        <a:bodyPr/>
        <a:lstStyle/>
        <a:p>
          <a:endParaRPr lang="en-US"/>
        </a:p>
      </dgm:t>
    </dgm:pt>
    <dgm:pt modelId="{5FE2EEA3-5700-480F-B914-B5EF0A7AC64E}" type="sibTrans" cxnId="{16FA81F7-EA36-4C8C-80B5-AE5A45A2D9F6}">
      <dgm:prSet/>
      <dgm:spPr/>
      <dgm:t>
        <a:bodyPr/>
        <a:lstStyle/>
        <a:p>
          <a:endParaRPr lang="en-US"/>
        </a:p>
      </dgm:t>
    </dgm:pt>
    <dgm:pt modelId="{9C8CD041-FC8D-499C-9676-108955F93612}">
      <dgm:prSet phldrT="[Text]"/>
      <dgm:spPr>
        <a:solidFill>
          <a:srgbClr val="FFC000">
            <a:alpha val="50000"/>
          </a:srgbClr>
        </a:solidFill>
      </dgm:spPr>
      <dgm:t>
        <a:bodyPr/>
        <a:lstStyle/>
        <a:p>
          <a:r>
            <a:rPr lang="en-US" dirty="0" smtClean="0"/>
            <a:t>DCHR Leadership</a:t>
          </a:r>
          <a:endParaRPr lang="en-US" dirty="0"/>
        </a:p>
      </dgm:t>
    </dgm:pt>
    <dgm:pt modelId="{77527D0F-4787-4566-894D-1D7A57CBBFDE}" type="parTrans" cxnId="{BEA6B481-44D5-4D60-8B2C-9FDA75957C08}">
      <dgm:prSet/>
      <dgm:spPr/>
      <dgm:t>
        <a:bodyPr/>
        <a:lstStyle/>
        <a:p>
          <a:endParaRPr lang="en-US"/>
        </a:p>
      </dgm:t>
    </dgm:pt>
    <dgm:pt modelId="{BB3539FF-2401-44AD-8F64-78F586C0DAC1}" type="sibTrans" cxnId="{BEA6B481-44D5-4D60-8B2C-9FDA75957C08}">
      <dgm:prSet/>
      <dgm:spPr/>
      <dgm:t>
        <a:bodyPr/>
        <a:lstStyle/>
        <a:p>
          <a:endParaRPr lang="en-US"/>
        </a:p>
      </dgm:t>
    </dgm:pt>
    <dgm:pt modelId="{35E8B448-2E25-4074-AA64-98727519CBAF}" type="pres">
      <dgm:prSet presAssocID="{50D5DE18-0C74-4ECE-9890-0122DA861E7C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81C46AC-F745-4333-BD9F-E72E0FE2CF81}" type="pres">
      <dgm:prSet presAssocID="{50D5DE18-0C74-4ECE-9890-0122DA861E7C}" presName="radial" presStyleCnt="0">
        <dgm:presLayoutVars>
          <dgm:animLvl val="ctr"/>
        </dgm:presLayoutVars>
      </dgm:prSet>
      <dgm:spPr/>
    </dgm:pt>
    <dgm:pt modelId="{23364F60-8C6F-46F8-8F08-271DB0930D4E}" type="pres">
      <dgm:prSet presAssocID="{9B39DE5F-D8D6-4564-9B2D-EC60D1541F71}" presName="centerShape" presStyleLbl="vennNode1" presStyleIdx="0" presStyleCnt="5"/>
      <dgm:spPr/>
      <dgm:t>
        <a:bodyPr/>
        <a:lstStyle/>
        <a:p>
          <a:endParaRPr lang="en-US"/>
        </a:p>
      </dgm:t>
    </dgm:pt>
    <dgm:pt modelId="{5FB7A768-8ABF-46DC-96AC-39D8EDAAB367}" type="pres">
      <dgm:prSet presAssocID="{48BA3E25-3BC7-4D37-B814-435F99DD1BE2}" presName="node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A4C7C1-BD2F-40F4-A6C4-B61F235CB482}" type="pres">
      <dgm:prSet presAssocID="{9E69D42C-331B-4089-8CF4-752C003FEB3D}" presName="node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F43E88-AD9E-453A-9913-C6CA68F564BC}" type="pres">
      <dgm:prSet presAssocID="{9F54D9DA-4F19-4C7F-941F-160BC1535DF7}" presName="node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B9AA87-F330-4C0F-BB01-42D5248469CB}" type="pres">
      <dgm:prSet presAssocID="{9C8CD041-FC8D-499C-9676-108955F93612}" presName="node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4E6F6F9-1FA2-484B-A211-ECE21BEADEAB}" srcId="{9B39DE5F-D8D6-4564-9B2D-EC60D1541F71}" destId="{48BA3E25-3BC7-4D37-B814-435F99DD1BE2}" srcOrd="0" destOrd="0" parTransId="{F6FD22D5-B553-48A7-9529-AD7D16F4951E}" sibTransId="{04EB2EBB-426A-42E5-AD96-68D09121D953}"/>
    <dgm:cxn modelId="{BEE83C7B-C3C2-4CF6-9B5E-631AC63F67BE}" type="presOf" srcId="{9B39DE5F-D8D6-4564-9B2D-EC60D1541F71}" destId="{23364F60-8C6F-46F8-8F08-271DB0930D4E}" srcOrd="0" destOrd="0" presId="urn:microsoft.com/office/officeart/2005/8/layout/radial3"/>
    <dgm:cxn modelId="{EA212D7C-F61B-41D8-B2EE-C8DD406B5467}" type="presOf" srcId="{48BA3E25-3BC7-4D37-B814-435F99DD1BE2}" destId="{5FB7A768-8ABF-46DC-96AC-39D8EDAAB367}" srcOrd="0" destOrd="0" presId="urn:microsoft.com/office/officeart/2005/8/layout/radial3"/>
    <dgm:cxn modelId="{50FACF45-8AB9-42F7-9840-707F82E73A86}" type="presOf" srcId="{9E69D42C-331B-4089-8CF4-752C003FEB3D}" destId="{5CA4C7C1-BD2F-40F4-A6C4-B61F235CB482}" srcOrd="0" destOrd="0" presId="urn:microsoft.com/office/officeart/2005/8/layout/radial3"/>
    <dgm:cxn modelId="{12F26882-E535-4B34-A0B5-320BF16F9778}" srcId="{9B39DE5F-D8D6-4564-9B2D-EC60D1541F71}" destId="{9E69D42C-331B-4089-8CF4-752C003FEB3D}" srcOrd="1" destOrd="0" parTransId="{0D4F9B57-522E-4D1A-8C22-E4044681F1FE}" sibTransId="{4ED0EABA-D24F-4F54-AAF1-31F005CB6E24}"/>
    <dgm:cxn modelId="{58B2D80F-D957-45B0-BD2F-61BE79B4A708}" srcId="{50D5DE18-0C74-4ECE-9890-0122DA861E7C}" destId="{9B39DE5F-D8D6-4564-9B2D-EC60D1541F71}" srcOrd="0" destOrd="0" parTransId="{32BBDE83-37BD-4D00-A33D-E88EFE35A9DD}" sibTransId="{1287C806-20E1-4E72-B216-52BD5F622BCD}"/>
    <dgm:cxn modelId="{07FEF447-60CE-45F3-AAE8-B4B3D4A0E9B7}" type="presOf" srcId="{9C8CD041-FC8D-499C-9676-108955F93612}" destId="{ABB9AA87-F330-4C0F-BB01-42D5248469CB}" srcOrd="0" destOrd="0" presId="urn:microsoft.com/office/officeart/2005/8/layout/radial3"/>
    <dgm:cxn modelId="{BEA6B481-44D5-4D60-8B2C-9FDA75957C08}" srcId="{9B39DE5F-D8D6-4564-9B2D-EC60D1541F71}" destId="{9C8CD041-FC8D-499C-9676-108955F93612}" srcOrd="3" destOrd="0" parTransId="{77527D0F-4787-4566-894D-1D7A57CBBFDE}" sibTransId="{BB3539FF-2401-44AD-8F64-78F586C0DAC1}"/>
    <dgm:cxn modelId="{5C5C7C5A-A248-47D9-9606-E0D4E58AC7EB}" type="presOf" srcId="{9F54D9DA-4F19-4C7F-941F-160BC1535DF7}" destId="{89F43E88-AD9E-453A-9913-C6CA68F564BC}" srcOrd="0" destOrd="0" presId="urn:microsoft.com/office/officeart/2005/8/layout/radial3"/>
    <dgm:cxn modelId="{C6DD31E6-7A21-40C5-A318-F0E30975DE0F}" type="presOf" srcId="{50D5DE18-0C74-4ECE-9890-0122DA861E7C}" destId="{35E8B448-2E25-4074-AA64-98727519CBAF}" srcOrd="0" destOrd="0" presId="urn:microsoft.com/office/officeart/2005/8/layout/radial3"/>
    <dgm:cxn modelId="{16FA81F7-EA36-4C8C-80B5-AE5A45A2D9F6}" srcId="{9B39DE5F-D8D6-4564-9B2D-EC60D1541F71}" destId="{9F54D9DA-4F19-4C7F-941F-160BC1535DF7}" srcOrd="2" destOrd="0" parTransId="{38BA3C46-A230-469B-8B46-8873AC0BC051}" sibTransId="{5FE2EEA3-5700-480F-B914-B5EF0A7AC64E}"/>
    <dgm:cxn modelId="{DABCBEA9-FFF2-412C-88A9-9F37F04A9C06}" type="presParOf" srcId="{35E8B448-2E25-4074-AA64-98727519CBAF}" destId="{C81C46AC-F745-4333-BD9F-E72E0FE2CF81}" srcOrd="0" destOrd="0" presId="urn:microsoft.com/office/officeart/2005/8/layout/radial3"/>
    <dgm:cxn modelId="{402E5838-2D71-403F-9214-41E8FA4B12C7}" type="presParOf" srcId="{C81C46AC-F745-4333-BD9F-E72E0FE2CF81}" destId="{23364F60-8C6F-46F8-8F08-271DB0930D4E}" srcOrd="0" destOrd="0" presId="urn:microsoft.com/office/officeart/2005/8/layout/radial3"/>
    <dgm:cxn modelId="{7C8EFCB1-1910-4575-8AC0-ECB6598E8C12}" type="presParOf" srcId="{C81C46AC-F745-4333-BD9F-E72E0FE2CF81}" destId="{5FB7A768-8ABF-46DC-96AC-39D8EDAAB367}" srcOrd="1" destOrd="0" presId="urn:microsoft.com/office/officeart/2005/8/layout/radial3"/>
    <dgm:cxn modelId="{3769D03B-B48A-4862-9B45-AAAE2D7B8A88}" type="presParOf" srcId="{C81C46AC-F745-4333-BD9F-E72E0FE2CF81}" destId="{5CA4C7C1-BD2F-40F4-A6C4-B61F235CB482}" srcOrd="2" destOrd="0" presId="urn:microsoft.com/office/officeart/2005/8/layout/radial3"/>
    <dgm:cxn modelId="{0479C0C2-1E24-4C6A-BA47-BB951C301147}" type="presParOf" srcId="{C81C46AC-F745-4333-BD9F-E72E0FE2CF81}" destId="{89F43E88-AD9E-453A-9913-C6CA68F564BC}" srcOrd="3" destOrd="0" presId="urn:microsoft.com/office/officeart/2005/8/layout/radial3"/>
    <dgm:cxn modelId="{B9D7A1D7-760A-4CA1-9D23-701DF6F5E325}" type="presParOf" srcId="{C81C46AC-F745-4333-BD9F-E72E0FE2CF81}" destId="{ABB9AA87-F330-4C0F-BB01-42D5248469CB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364F60-8C6F-46F8-8F08-271DB0930D4E}">
      <dsp:nvSpPr>
        <dsp:cNvPr id="0" name=""/>
        <dsp:cNvSpPr/>
      </dsp:nvSpPr>
      <dsp:spPr>
        <a:xfrm>
          <a:off x="2269827" y="1114127"/>
          <a:ext cx="2775545" cy="277554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Culture Transformation Driven Through Accountability</a:t>
          </a:r>
          <a:endParaRPr lang="en-US" sz="2400" kern="1200" dirty="0"/>
        </a:p>
      </dsp:txBody>
      <dsp:txXfrm>
        <a:off x="2676296" y="1520596"/>
        <a:ext cx="1962607" cy="1962607"/>
      </dsp:txXfrm>
    </dsp:sp>
    <dsp:sp modelId="{5FB7A768-8ABF-46DC-96AC-39D8EDAAB367}">
      <dsp:nvSpPr>
        <dsp:cNvPr id="0" name=""/>
        <dsp:cNvSpPr/>
      </dsp:nvSpPr>
      <dsp:spPr>
        <a:xfrm>
          <a:off x="2963713" y="495"/>
          <a:ext cx="1387772" cy="1387772"/>
        </a:xfrm>
        <a:prstGeom prst="ellipse">
          <a:avLst/>
        </a:prstGeom>
        <a:solidFill>
          <a:srgbClr val="92D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HR Advisors</a:t>
          </a:r>
          <a:endParaRPr lang="en-US" sz="1600" kern="1200" dirty="0"/>
        </a:p>
      </dsp:txBody>
      <dsp:txXfrm>
        <a:off x="3166948" y="203730"/>
        <a:ext cx="981302" cy="981302"/>
      </dsp:txXfrm>
    </dsp:sp>
    <dsp:sp modelId="{5CA4C7C1-BD2F-40F4-A6C4-B61F235CB482}">
      <dsp:nvSpPr>
        <dsp:cNvPr id="0" name=""/>
        <dsp:cNvSpPr/>
      </dsp:nvSpPr>
      <dsp:spPr>
        <a:xfrm>
          <a:off x="4771231" y="1808013"/>
          <a:ext cx="1387772" cy="1387772"/>
        </a:xfrm>
        <a:prstGeom prst="ellipse">
          <a:avLst/>
        </a:prstGeom>
        <a:solidFill>
          <a:srgbClr val="00B0F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Agency Leaders</a:t>
          </a:r>
          <a:endParaRPr lang="en-US" sz="1600" kern="1200" dirty="0"/>
        </a:p>
      </dsp:txBody>
      <dsp:txXfrm>
        <a:off x="4974466" y="2011248"/>
        <a:ext cx="981302" cy="981302"/>
      </dsp:txXfrm>
    </dsp:sp>
    <dsp:sp modelId="{89F43E88-AD9E-453A-9913-C6CA68F564BC}">
      <dsp:nvSpPr>
        <dsp:cNvPr id="0" name=""/>
        <dsp:cNvSpPr/>
      </dsp:nvSpPr>
      <dsp:spPr>
        <a:xfrm>
          <a:off x="2963713" y="3615531"/>
          <a:ext cx="1387772" cy="1387772"/>
        </a:xfrm>
        <a:prstGeom prst="ellipse">
          <a:avLst/>
        </a:prstGeom>
        <a:solidFill>
          <a:schemeClr val="accent5">
            <a:lumMod val="40000"/>
            <a:lumOff val="60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DCHR Staff</a:t>
          </a:r>
          <a:endParaRPr lang="en-US" sz="1600" kern="1200" dirty="0"/>
        </a:p>
      </dsp:txBody>
      <dsp:txXfrm>
        <a:off x="3166948" y="3818766"/>
        <a:ext cx="981302" cy="981302"/>
      </dsp:txXfrm>
    </dsp:sp>
    <dsp:sp modelId="{ABB9AA87-F330-4C0F-BB01-42D5248469CB}">
      <dsp:nvSpPr>
        <dsp:cNvPr id="0" name=""/>
        <dsp:cNvSpPr/>
      </dsp:nvSpPr>
      <dsp:spPr>
        <a:xfrm>
          <a:off x="1156195" y="1808013"/>
          <a:ext cx="1387772" cy="1387772"/>
        </a:xfrm>
        <a:prstGeom prst="ellipse">
          <a:avLst/>
        </a:prstGeom>
        <a:solidFill>
          <a:srgbClr val="FFC0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DCHR Leadership</a:t>
          </a:r>
          <a:endParaRPr lang="en-US" sz="1600" kern="1200" dirty="0"/>
        </a:p>
      </dsp:txBody>
      <dsp:txXfrm>
        <a:off x="1359430" y="2011248"/>
        <a:ext cx="981302" cy="9813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1376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1"/>
            <a:ext cx="301376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r">
              <a:defRPr sz="1200"/>
            </a:lvl1pPr>
          </a:lstStyle>
          <a:p>
            <a:fld id="{D2BF9A9F-AE5D-4B79-9808-6B00ECFF3A73}" type="datetimeFigureOut">
              <a:rPr lang="en-US" smtClean="0"/>
              <a:t>9/11/2013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1"/>
            <a:ext cx="301376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842031"/>
            <a:ext cx="301376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r">
              <a:defRPr sz="1200"/>
            </a:lvl1pPr>
          </a:lstStyle>
          <a:p>
            <a:fld id="{7DDD1912-7C45-4C4C-BA4C-934322D013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86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13763" cy="465455"/>
          </a:xfrm>
          <a:prstGeom prst="rect">
            <a:avLst/>
          </a:prstGeom>
        </p:spPr>
        <p:txBody>
          <a:bodyPr vert="horz" lIns="93309" tIns="46655" rIns="93309" bIns="4665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1"/>
            <a:ext cx="3013763" cy="465455"/>
          </a:xfrm>
          <a:prstGeom prst="rect">
            <a:avLst/>
          </a:prstGeom>
        </p:spPr>
        <p:txBody>
          <a:bodyPr vert="horz" lIns="93309" tIns="46655" rIns="93309" bIns="46655" rtlCol="0"/>
          <a:lstStyle>
            <a:lvl1pPr algn="r">
              <a:defRPr sz="1200"/>
            </a:lvl1pPr>
          </a:lstStyle>
          <a:p>
            <a:fld id="{E72124A8-F675-435D-B186-6AE1A6B50BA1}" type="datetimeFigureOut">
              <a:rPr lang="en-US" smtClean="0"/>
              <a:t>9/11/2013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09" tIns="46655" rIns="93309" bIns="4665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21824"/>
            <a:ext cx="5563870" cy="4189095"/>
          </a:xfrm>
          <a:prstGeom prst="rect">
            <a:avLst/>
          </a:prstGeom>
        </p:spPr>
        <p:txBody>
          <a:bodyPr vert="horz" lIns="93309" tIns="46655" rIns="93309" bIns="4665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1"/>
            <a:ext cx="3013763" cy="465455"/>
          </a:xfrm>
          <a:prstGeom prst="rect">
            <a:avLst/>
          </a:prstGeom>
        </p:spPr>
        <p:txBody>
          <a:bodyPr vert="horz" lIns="93309" tIns="46655" rIns="93309" bIns="4665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31"/>
            <a:ext cx="3013763" cy="465455"/>
          </a:xfrm>
          <a:prstGeom prst="rect">
            <a:avLst/>
          </a:prstGeom>
        </p:spPr>
        <p:txBody>
          <a:bodyPr vert="horz" lIns="93309" tIns="46655" rIns="93309" bIns="46655" rtlCol="0" anchor="b"/>
          <a:lstStyle>
            <a:lvl1pPr algn="r">
              <a:defRPr sz="1200"/>
            </a:lvl1pPr>
          </a:lstStyle>
          <a:p>
            <a:fld id="{87EF0AE7-B885-49AA-A454-C05FE49C75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794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31978" y="4421823"/>
            <a:ext cx="6321271" cy="4189095"/>
          </a:xfrm>
        </p:spPr>
        <p:txBody>
          <a:bodyPr>
            <a:noAutofit/>
          </a:bodyPr>
          <a:lstStyle/>
          <a:p>
            <a:pPr marL="231775" lvl="0" indent="-231775">
              <a:spcAft>
                <a:spcPts val="500"/>
              </a:spcAft>
              <a:buFont typeface="Arial" pitchFamily="34" charset="0"/>
              <a:buChar char="•"/>
            </a:pPr>
            <a:endParaRPr lang="en-US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04006-D549-4F82-A9F2-98168AF5D0A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7279" y="2895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8829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-10886" y="0"/>
            <a:ext cx="9154886" cy="6858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4953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1474" y="0"/>
            <a:ext cx="6520126" cy="1143000"/>
          </a:xfrm>
        </p:spPr>
        <p:txBody>
          <a:bodyPr>
            <a:normAutofit/>
          </a:bodyPr>
          <a:lstStyle>
            <a:lvl1pPr algn="r">
              <a:defRPr sz="3600">
                <a:latin typeface="Harabara" pitchFamily="34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250" y="6416675"/>
            <a:ext cx="8210550" cy="365125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B0E9B5AD-3C2A-45C3-8AC5-D88B14EA88B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84" t="30137" r="-2055"/>
          <a:stretch/>
        </p:blipFill>
        <p:spPr>
          <a:xfrm>
            <a:off x="-10887" y="0"/>
            <a:ext cx="3240275" cy="3048000"/>
          </a:xfrm>
          <a:prstGeom prst="rect">
            <a:avLst/>
          </a:prstGeom>
        </p:spPr>
      </p:pic>
      <p:sp>
        <p:nvSpPr>
          <p:cNvPr id="13" name="Content Placeholder 7"/>
          <p:cNvSpPr>
            <a:spLocks noGrp="1"/>
          </p:cNvSpPr>
          <p:nvPr>
            <p:ph sz="quarter" idx="13"/>
          </p:nvPr>
        </p:nvSpPr>
        <p:spPr>
          <a:xfrm>
            <a:off x="228600" y="1752600"/>
            <a:ext cx="8763000" cy="381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399"/>
                </a:solidFill>
                <a:latin typeface="Harabara" pitchFamily="34" charset="0"/>
                <a:cs typeface="Arial" pitchFamily="34" charset="0"/>
              </a:defRPr>
            </a:lvl1pPr>
            <a:lvl2pPr>
              <a:defRPr>
                <a:solidFill>
                  <a:srgbClr val="003399"/>
                </a:solidFill>
                <a:latin typeface="Harabara" pitchFamily="34" charset="0"/>
                <a:cs typeface="Arial" pitchFamily="34" charset="0"/>
              </a:defRPr>
            </a:lvl2pPr>
            <a:lvl3pPr>
              <a:defRPr>
                <a:solidFill>
                  <a:srgbClr val="003399"/>
                </a:solidFill>
                <a:latin typeface="Harabara" pitchFamily="34" charset="0"/>
                <a:cs typeface="Arial" pitchFamily="34" charset="0"/>
              </a:defRPr>
            </a:lvl3pPr>
            <a:lvl4pPr>
              <a:defRPr>
                <a:solidFill>
                  <a:srgbClr val="003399"/>
                </a:solidFill>
                <a:latin typeface="Harabara" pitchFamily="34" charset="0"/>
                <a:cs typeface="Arial" pitchFamily="34" charset="0"/>
              </a:defRPr>
            </a:lvl4pPr>
            <a:lvl5pPr>
              <a:defRPr>
                <a:solidFill>
                  <a:srgbClr val="003399"/>
                </a:solidFill>
                <a:latin typeface="Harabara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7348" y="5821134"/>
            <a:ext cx="2262503" cy="487628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197485" y="5741783"/>
            <a:ext cx="33668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="1" dirty="0" smtClean="0">
                <a:solidFill>
                  <a:srgbClr val="003399"/>
                </a:solidFill>
                <a:latin typeface="Harabara" pitchFamily="34" charset="0"/>
                <a:cs typeface="Times New Roman" pitchFamily="18" charset="0"/>
              </a:rPr>
              <a:t>2013 HR Summit</a:t>
            </a:r>
          </a:p>
          <a:p>
            <a:pPr algn="l"/>
            <a:r>
              <a:rPr lang="en-US" sz="1200" b="0" dirty="0" smtClean="0">
                <a:solidFill>
                  <a:srgbClr val="003399"/>
                </a:solidFill>
                <a:latin typeface="Harabara" pitchFamily="34" charset="0"/>
                <a:cs typeface="Times New Roman" pitchFamily="18" charset="0"/>
              </a:rPr>
              <a:t>September 25-26, 2013</a:t>
            </a:r>
          </a:p>
          <a:p>
            <a:pPr algn="l"/>
            <a:r>
              <a:rPr lang="en-US" sz="1200" b="0" dirty="0" smtClean="0">
                <a:solidFill>
                  <a:srgbClr val="003399"/>
                </a:solidFill>
                <a:latin typeface="Harabara" pitchFamily="34" charset="0"/>
                <a:cs typeface="Times New Roman" pitchFamily="18" charset="0"/>
              </a:rPr>
              <a:t>Kellogg Conference Hotel</a:t>
            </a:r>
            <a:r>
              <a:rPr lang="en-US" sz="1200" b="0" baseline="0" dirty="0" smtClean="0">
                <a:solidFill>
                  <a:srgbClr val="003399"/>
                </a:solidFill>
                <a:latin typeface="Harabara" pitchFamily="34" charset="0"/>
                <a:cs typeface="Times New Roman" pitchFamily="18" charset="0"/>
              </a:rPr>
              <a:t>                              Gallaudet University</a:t>
            </a:r>
            <a:endParaRPr lang="en-US" sz="1200" b="0" dirty="0">
              <a:solidFill>
                <a:srgbClr val="003399"/>
              </a:solidFill>
              <a:latin typeface="Harabar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149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638" y="1228725"/>
            <a:ext cx="8194675" cy="5081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492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762000"/>
            <a:ext cx="9154886" cy="6096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4953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-152400"/>
            <a:ext cx="6324600" cy="1143000"/>
          </a:xfrm>
        </p:spPr>
        <p:txBody>
          <a:bodyPr>
            <a:normAutofit/>
          </a:bodyPr>
          <a:lstStyle>
            <a:lvl1pPr algn="r">
              <a:defRPr sz="360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Content Placeholder 7"/>
          <p:cNvSpPr>
            <a:spLocks noGrp="1"/>
          </p:cNvSpPr>
          <p:nvPr>
            <p:ph sz="quarter" idx="13"/>
          </p:nvPr>
        </p:nvSpPr>
        <p:spPr>
          <a:xfrm>
            <a:off x="476250" y="1447800"/>
            <a:ext cx="8286750" cy="3886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250" y="6416675"/>
            <a:ext cx="8210550" cy="365125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B0E9B5AD-3C2A-45C3-8AC5-D88B14EA88B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5791200" y="6019800"/>
            <a:ext cx="2971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1400" b="1" i="1" dirty="0" smtClean="0">
                <a:latin typeface="Times New Roman" pitchFamily="18" charset="0"/>
                <a:cs typeface="Times New Roman" pitchFamily="18" charset="0"/>
              </a:rPr>
              <a:t>August</a:t>
            </a:r>
            <a:r>
              <a:rPr lang="en-US" sz="1400" b="1" i="1" baseline="0" dirty="0" smtClean="0">
                <a:latin typeface="Times New Roman" pitchFamily="18" charset="0"/>
                <a:cs typeface="Times New Roman" pitchFamily="18" charset="0"/>
              </a:rPr>
              <a:t> 2013</a:t>
            </a:r>
            <a:endParaRPr lang="en-US" sz="14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457200" y="6415564"/>
            <a:ext cx="2590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>
                <a:effectLst/>
                <a:latin typeface="Times New Roman" pitchFamily="18" charset="0"/>
                <a:cs typeface="Times New Roman" pitchFamily="18" charset="0"/>
              </a:rPr>
              <a:t>HR Effectiveness Strategy</a:t>
            </a:r>
            <a:endParaRPr lang="en-US" sz="1400" b="1" i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-3959" y="709550"/>
            <a:ext cx="9158845" cy="76200"/>
          </a:xfrm>
          <a:prstGeom prst="rect">
            <a:avLst/>
          </a:prstGeom>
          <a:gradFill flip="none" rotWithShape="1">
            <a:gsLst>
              <a:gs pos="0">
                <a:srgbClr val="99CC00">
                  <a:shade val="30000"/>
                  <a:satMod val="115000"/>
                </a:srgbClr>
              </a:gs>
              <a:gs pos="50000">
                <a:srgbClr val="99CC00">
                  <a:shade val="67500"/>
                  <a:satMod val="115000"/>
                </a:srgbClr>
              </a:gs>
              <a:gs pos="100000">
                <a:srgbClr val="99CC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0404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gi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gif"/><Relationship Id="rId5" Type="http://schemas.openxmlformats.org/officeDocument/2006/relationships/theme" Target="../theme/theme1.xml"/><Relationship Id="rId10" Type="http://schemas.openxmlformats.org/officeDocument/2006/relationships/image" Target="../media/image5.gif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63" t="30137" r="-2054" b="25393"/>
          <a:stretch/>
        </p:blipFill>
        <p:spPr>
          <a:xfrm>
            <a:off x="0" y="1"/>
            <a:ext cx="5195571" cy="330577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7279" y="2895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2" name="Picture 3" descr="Z:\Art\Logos\one city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8209" y="6400800"/>
            <a:ext cx="333391" cy="330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Z:\Art\Logos\dc_logo.gif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324600"/>
            <a:ext cx="533400" cy="35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7600" y="609600"/>
            <a:ext cx="7844731" cy="5392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6097" y="5561464"/>
            <a:ext cx="3225942" cy="695274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197485" y="5493603"/>
            <a:ext cx="480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003399"/>
                </a:solidFill>
                <a:latin typeface="Harabara" pitchFamily="34" charset="0"/>
                <a:cs typeface="Times New Roman" pitchFamily="18" charset="0"/>
              </a:rPr>
              <a:t>2013 HR Summit</a:t>
            </a:r>
          </a:p>
          <a:p>
            <a:pPr algn="l"/>
            <a:r>
              <a:rPr lang="en-US" sz="1600" b="0" dirty="0" smtClean="0">
                <a:solidFill>
                  <a:srgbClr val="003399"/>
                </a:solidFill>
                <a:latin typeface="Harabara" pitchFamily="34" charset="0"/>
                <a:cs typeface="Times New Roman" pitchFamily="18" charset="0"/>
              </a:rPr>
              <a:t>September 25-26, 2013</a:t>
            </a:r>
          </a:p>
          <a:p>
            <a:pPr algn="l"/>
            <a:r>
              <a:rPr lang="en-US" sz="1500" b="0" dirty="0" smtClean="0">
                <a:solidFill>
                  <a:srgbClr val="003399"/>
                </a:solidFill>
                <a:latin typeface="Harabara" pitchFamily="34" charset="0"/>
                <a:cs typeface="Times New Roman" pitchFamily="18" charset="0"/>
              </a:rPr>
              <a:t>Kellogg Conference Hotel</a:t>
            </a:r>
            <a:r>
              <a:rPr lang="en-US" sz="1500" b="0" baseline="0" dirty="0" smtClean="0">
                <a:solidFill>
                  <a:srgbClr val="003399"/>
                </a:solidFill>
                <a:latin typeface="Harabara" pitchFamily="34" charset="0"/>
                <a:cs typeface="Times New Roman" pitchFamily="18" charset="0"/>
              </a:rPr>
              <a:t> at Gallaudet University</a:t>
            </a:r>
            <a:endParaRPr lang="en-US" sz="1500" b="0" dirty="0">
              <a:solidFill>
                <a:srgbClr val="003399"/>
              </a:solidFill>
              <a:latin typeface="Harabar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347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65" r:id="rId3"/>
    <p:sldLayoutId id="2147483666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3399"/>
          </a:solidFill>
          <a:latin typeface="Harabara" pitchFamily="34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5000" dirty="0" smtClean="0"/>
              <a:t>HR Cultural Transformation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314562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9B5AD-3C2A-45C3-8AC5-D88B14EA88BC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Learning and Development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066800"/>
            <a:ext cx="8286750" cy="4876800"/>
          </a:xfrm>
        </p:spPr>
        <p:txBody>
          <a:bodyPr/>
          <a:lstStyle/>
          <a:p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Vision</a:t>
            </a:r>
          </a:p>
          <a:p>
            <a:pPr marL="0" indent="0">
              <a:buNone/>
            </a:pPr>
            <a:r>
              <a:rPr lang="en-US" sz="1600" dirty="0" smtClean="0"/>
              <a:t>Empower </a:t>
            </a:r>
            <a:r>
              <a:rPr lang="en-US" sz="1600" dirty="0"/>
              <a:t>District employees through </a:t>
            </a: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cutting edge learning and development </a:t>
            </a:r>
            <a:r>
              <a:rPr lang="en-US" sz="1600" dirty="0"/>
              <a:t>opportunities that support </a:t>
            </a: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career development and grow</a:t>
            </a:r>
            <a:r>
              <a:rPr lang="en-US" sz="1600" dirty="0"/>
              <a:t>th which results in a high performing government</a:t>
            </a:r>
            <a:r>
              <a:rPr lang="en-US" sz="1600" dirty="0" smtClean="0"/>
              <a:t>.</a:t>
            </a:r>
            <a:endParaRPr lang="en-US" sz="1600" i="1" dirty="0">
              <a:solidFill>
                <a:srgbClr val="C00000"/>
              </a:solidFill>
              <a:latin typeface="Lucida Handwriting" pitchFamily="66" charset="0"/>
            </a:endParaRPr>
          </a:p>
          <a:p>
            <a:pPr marL="0" indent="0" algn="ctr">
              <a:buNone/>
            </a:pPr>
            <a:r>
              <a:rPr lang="en-US" sz="1600" i="1" dirty="0">
                <a:solidFill>
                  <a:srgbClr val="C00000"/>
                </a:solidFill>
                <a:latin typeface="Lucida Handwriting" pitchFamily="66" charset="0"/>
              </a:rPr>
              <a:t>Improving lives through learning!</a:t>
            </a:r>
          </a:p>
          <a:p>
            <a:pPr marL="0" indent="0">
              <a:buNone/>
            </a:pPr>
            <a:r>
              <a:rPr lang="en-US" sz="2800" dirty="0" smtClean="0"/>
              <a:t>Strategy</a:t>
            </a:r>
          </a:p>
          <a:p>
            <a:r>
              <a:rPr lang="en-US" sz="1600" dirty="0"/>
              <a:t>Provide oversight for learning and development for District government employees</a:t>
            </a:r>
          </a:p>
          <a:p>
            <a:r>
              <a:rPr lang="en-US" sz="1600" dirty="0"/>
              <a:t>Ensure </a:t>
            </a: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career management is integrated into learning and development</a:t>
            </a:r>
          </a:p>
          <a:p>
            <a:r>
              <a:rPr lang="en-US" sz="1600" dirty="0"/>
              <a:t>Establish a </a:t>
            </a: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structured base level assessment and evaluation process </a:t>
            </a:r>
            <a:r>
              <a:rPr lang="en-US" sz="1600" dirty="0"/>
              <a:t>to ensure quality and effective learning and development</a:t>
            </a:r>
          </a:p>
          <a:p>
            <a:r>
              <a:rPr lang="en-US" sz="1600" dirty="0"/>
              <a:t>Create </a:t>
            </a: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synergy between learning and development programs and an employee’s career path</a:t>
            </a:r>
          </a:p>
          <a:p>
            <a:r>
              <a:rPr lang="en-US" sz="1600" dirty="0"/>
              <a:t>Utilize a blended learning model to enhance and increase delivery options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78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9B5AD-3C2A-45C3-8AC5-D88B14EA88B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Recruitment and Staffing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066800"/>
            <a:ext cx="8286750" cy="4876800"/>
          </a:xfrm>
        </p:spPr>
        <p:txBody>
          <a:bodyPr/>
          <a:lstStyle/>
          <a:p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Vision</a:t>
            </a:r>
          </a:p>
          <a:p>
            <a:pPr marL="0" indent="0">
              <a:spcBef>
                <a:spcPts val="300"/>
              </a:spcBef>
              <a:buFont typeface="Arial" charset="0"/>
              <a:buNone/>
              <a:defRPr/>
            </a:pPr>
            <a:r>
              <a:rPr lang="en-US" sz="1600" b="1" dirty="0"/>
              <a:t>To have every Talent Acquisition be a </a:t>
            </a:r>
            <a:r>
              <a:rPr lang="en-US" sz="1600" b="1" dirty="0" smtClean="0"/>
              <a:t>memorable </a:t>
            </a:r>
            <a:r>
              <a:rPr lang="en-US" sz="1600" b="1" i="1" dirty="0" smtClean="0"/>
              <a:t>“</a:t>
            </a:r>
            <a:r>
              <a:rPr lang="en-US" sz="1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 </a:t>
            </a:r>
            <a:r>
              <a:rPr lang="en-US" sz="1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Carpet</a:t>
            </a:r>
            <a:r>
              <a:rPr lang="en-US" sz="1600" b="1" i="1" dirty="0"/>
              <a:t>” </a:t>
            </a:r>
            <a:r>
              <a:rPr lang="en-US" sz="1600" b="1" dirty="0" smtClean="0"/>
              <a:t>experience for </a:t>
            </a:r>
            <a:r>
              <a:rPr lang="en-US" sz="1600" b="1" dirty="0"/>
              <a:t>all of our customers</a:t>
            </a:r>
            <a:r>
              <a:rPr lang="en-US" sz="1600" b="1" dirty="0" smtClean="0"/>
              <a:t>.</a:t>
            </a:r>
          </a:p>
          <a:p>
            <a:pPr marL="0" indent="0">
              <a:spcBef>
                <a:spcPts val="300"/>
              </a:spcBef>
              <a:buFont typeface="Arial" charset="0"/>
              <a:buNone/>
              <a:defRPr/>
            </a:pPr>
            <a:endParaRPr lang="en-US" sz="1400" b="1" dirty="0" smtClean="0"/>
          </a:p>
          <a:p>
            <a:pPr marL="0" indent="0">
              <a:spcBef>
                <a:spcPts val="300"/>
              </a:spcBef>
              <a:buNone/>
              <a:defRPr/>
            </a:pPr>
            <a:r>
              <a:rPr lang="en-US" sz="2800" dirty="0" smtClean="0"/>
              <a:t>Strategy</a:t>
            </a:r>
          </a:p>
          <a:p>
            <a:r>
              <a:rPr lang="en-US" sz="1600" dirty="0"/>
              <a:t>Design and implement a reliable and consistent service delivery model for all employment changes</a:t>
            </a:r>
          </a:p>
          <a:p>
            <a:r>
              <a:rPr lang="en-US" sz="1600" dirty="0"/>
              <a:t>Ensure processes are clearly defined and aligned to the acquisition and management of talent</a:t>
            </a:r>
          </a:p>
          <a:p>
            <a:r>
              <a:rPr lang="en-US" sz="1600" dirty="0"/>
              <a:t>Drive organizational strategy with effective partnerships, tools, and systems </a:t>
            </a:r>
          </a:p>
          <a:p>
            <a:r>
              <a:rPr lang="en-US" sz="1600" dirty="0"/>
              <a:t>Establish standard service level agreements</a:t>
            </a:r>
          </a:p>
          <a:p>
            <a:r>
              <a:rPr lang="en-US" sz="1600" dirty="0"/>
              <a:t>Provide clear centralized HR governance and oversight for talent acquisition and management </a:t>
            </a:r>
          </a:p>
          <a:p>
            <a:r>
              <a:rPr lang="en-US" sz="1600" dirty="0"/>
              <a:t>Position the District Government as an employer of </a:t>
            </a:r>
            <a:r>
              <a:rPr lang="en-US" sz="1600" dirty="0" smtClean="0"/>
              <a:t>choice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14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1000" y="1066800"/>
            <a:ext cx="8458200" cy="4648200"/>
          </a:xfrm>
        </p:spPr>
        <p:txBody>
          <a:bodyPr/>
          <a:lstStyle/>
          <a:p>
            <a:r>
              <a:rPr lang="en-US" sz="2400" dirty="0" smtClean="0"/>
              <a:t>Ongoing Communication of HR Effectiveness Strategy </a:t>
            </a:r>
          </a:p>
          <a:p>
            <a:r>
              <a:rPr lang="en-US" sz="2400" dirty="0" smtClean="0"/>
              <a:t>Finalize and implement the transition plans</a:t>
            </a:r>
          </a:p>
          <a:p>
            <a:pPr lvl="1"/>
            <a:r>
              <a:rPr lang="en-US" sz="1900" dirty="0" smtClean="0"/>
              <a:t>Classification and Reform - FY2014</a:t>
            </a:r>
          </a:p>
          <a:p>
            <a:pPr lvl="1"/>
            <a:r>
              <a:rPr lang="en-US" sz="1900" dirty="0" smtClean="0"/>
              <a:t>Learning and Development Strategy and System (ELM) – 1Q FY2014</a:t>
            </a:r>
          </a:p>
          <a:p>
            <a:pPr lvl="1"/>
            <a:r>
              <a:rPr lang="en-US" sz="1900" dirty="0" smtClean="0"/>
              <a:t>Recruitment and Staffing Framework and System (ATS) – FY2014</a:t>
            </a:r>
          </a:p>
          <a:p>
            <a:pPr lvl="2"/>
            <a:r>
              <a:rPr lang="en-US" sz="1800" dirty="0" smtClean="0"/>
              <a:t>Policies impacting the service delivery model</a:t>
            </a:r>
          </a:p>
          <a:p>
            <a:pPr lvl="2"/>
            <a:r>
              <a:rPr lang="en-US" sz="1800" dirty="0" smtClean="0"/>
              <a:t>Secure an Applicant Tracking System (ATS)</a:t>
            </a:r>
          </a:p>
          <a:p>
            <a:pPr lvl="2"/>
            <a:r>
              <a:rPr lang="en-US" sz="1800" dirty="0" smtClean="0"/>
              <a:t>Implement services on the ATS</a:t>
            </a:r>
          </a:p>
          <a:p>
            <a:r>
              <a:rPr lang="en-US" sz="2400" dirty="0" smtClean="0"/>
              <a:t>Commence the HR Cultural Transformation initiative – </a:t>
            </a:r>
            <a:r>
              <a:rPr lang="en-US" sz="2000" dirty="0" smtClean="0"/>
              <a:t>Sept</a:t>
            </a:r>
          </a:p>
          <a:p>
            <a:pPr lvl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73135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9B5AD-3C2A-45C3-8AC5-D88B14EA88BC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5800" y="25908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003399"/>
                </a:solidFill>
                <a:latin typeface="Harabara" pitchFamily="34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sz="5000" dirty="0" smtClean="0"/>
              <a:t>DCHR </a:t>
            </a:r>
          </a:p>
          <a:p>
            <a:r>
              <a:rPr lang="en-US" sz="5000" dirty="0" smtClean="0"/>
              <a:t>Culture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133726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9B5AD-3C2A-45C3-8AC5-D88B14EA88BC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Defining Culture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31862"/>
            <a:ext cx="8437563" cy="5468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032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9B5AD-3C2A-45C3-8AC5-D88B14EA88BC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</a:t>
            </a:r>
            <a:r>
              <a:rPr lang="en-US" dirty="0"/>
              <a:t>w</a:t>
            </a:r>
            <a:r>
              <a:rPr lang="en-US" dirty="0" smtClean="0"/>
              <a:t>ere the Culture Gaps?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8" y="838200"/>
            <a:ext cx="8467725" cy="567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496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9B5AD-3C2A-45C3-8AC5-D88B14EA88BC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High Performing Culture Profiles</a:t>
            </a:r>
            <a:endParaRPr lang="en-US" dirty="0"/>
          </a:p>
        </p:txBody>
      </p:sp>
      <p:sp>
        <p:nvSpPr>
          <p:cNvPr id="5" name="Rectangle 71"/>
          <p:cNvSpPr txBox="1">
            <a:spLocks noChangeArrowheads="1"/>
          </p:cNvSpPr>
          <p:nvPr/>
        </p:nvSpPr>
        <p:spPr>
          <a:xfrm>
            <a:off x="455613" y="1065213"/>
            <a:ext cx="8226425" cy="495458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b="1" dirty="0" smtClean="0"/>
              <a:t>High-Performing Culture Profiles by Strategy</a:t>
            </a:r>
          </a:p>
          <a:p>
            <a:endParaRPr lang="en-US" dirty="0" smtClean="0"/>
          </a:p>
        </p:txBody>
      </p:sp>
      <p:graphicFrame>
        <p:nvGraphicFramePr>
          <p:cNvPr id="6" name="Group 80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012225049"/>
              </p:ext>
            </p:extLst>
          </p:nvPr>
        </p:nvGraphicFramePr>
        <p:xfrm>
          <a:off x="228600" y="1676280"/>
          <a:ext cx="8610601" cy="2733284"/>
        </p:xfrm>
        <a:graphic>
          <a:graphicData uri="http://schemas.openxmlformats.org/drawingml/2006/table">
            <a:tbl>
              <a:tblPr/>
              <a:tblGrid>
                <a:gridCol w="1143000"/>
                <a:gridCol w="1393213"/>
                <a:gridCol w="1518597"/>
                <a:gridCol w="1518597"/>
                <a:gridCol w="1518597"/>
                <a:gridCol w="1518597"/>
              </a:tblGrid>
              <a:tr h="301441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Rank order of difference from average company profile</a:t>
                      </a:r>
                    </a:p>
                  </a:txBody>
                  <a:tcPr marL="45720" marR="4572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All High-Performing Companies</a:t>
                      </a: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Primary Strategy within High-Performing Companies</a:t>
                      </a: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58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Innovation</a:t>
                      </a: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Customer Service</a:t>
                      </a: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Quality</a:t>
                      </a: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Cost Leadership</a:t>
                      </a: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</a:tr>
              <a:tr h="39278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marL="45720" marR="4572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Decisive</a:t>
                      </a: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Decisive</a:t>
                      </a: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Decisive</a:t>
                      </a: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Proactive</a:t>
                      </a: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Enterprise-focused</a:t>
                      </a: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278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2</a:t>
                      </a:r>
                    </a:p>
                  </a:txBody>
                  <a:tcPr marL="45720" marR="4572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Long-term oriented</a:t>
                      </a: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Risk-taking</a:t>
                      </a: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Open/ Transparent</a:t>
                      </a: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Long-term oriented</a:t>
                      </a: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Long-term oriented</a:t>
                      </a: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149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3</a:t>
                      </a:r>
                    </a:p>
                  </a:txBody>
                  <a:tcPr marL="45720" marR="4572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Proactive</a:t>
                      </a: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Long-term oriented</a:t>
                      </a: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Long-term oriented</a:t>
                      </a: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People oriented</a:t>
                      </a: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Collaborative</a:t>
                      </a: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278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4</a:t>
                      </a:r>
                    </a:p>
                  </a:txBody>
                  <a:tcPr marL="45720" marR="4572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Open/ Transparent</a:t>
                      </a: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Proactive</a:t>
                      </a: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Proactive</a:t>
                      </a: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Open/Transparent</a:t>
                      </a: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Results-oriented</a:t>
                      </a: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278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5</a:t>
                      </a:r>
                    </a:p>
                  </a:txBody>
                  <a:tcPr marL="45720" marR="4572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People oriented</a:t>
                      </a: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Growth-focused</a:t>
                      </a: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Action-oriented</a:t>
                      </a: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Decisive</a:t>
                      </a: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Decisive</a:t>
                      </a: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 Box 69"/>
          <p:cNvSpPr txBox="1">
            <a:spLocks noChangeArrowheads="1"/>
          </p:cNvSpPr>
          <p:nvPr/>
        </p:nvSpPr>
        <p:spPr bwMode="auto">
          <a:xfrm>
            <a:off x="207963" y="4419600"/>
            <a:ext cx="4516437" cy="1539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000" i="1" dirty="0"/>
              <a:t>Bold text indicates unique difference from overall high-performing culture profile.</a:t>
            </a:r>
          </a:p>
        </p:txBody>
      </p:sp>
      <p:sp>
        <p:nvSpPr>
          <p:cNvPr id="8" name="Text Box 70"/>
          <p:cNvSpPr txBox="1">
            <a:spLocks noChangeArrowheads="1"/>
          </p:cNvSpPr>
          <p:nvPr/>
        </p:nvSpPr>
        <p:spPr bwMode="auto">
          <a:xfrm>
            <a:off x="2133600" y="5691187"/>
            <a:ext cx="4545011" cy="739775"/>
          </a:xfrm>
          <a:prstGeom prst="rect">
            <a:avLst/>
          </a:prstGeom>
          <a:solidFill>
            <a:srgbClr val="92D050"/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r>
              <a:rPr lang="en-US" sz="1150" b="1" dirty="0">
                <a:ea typeface="ＭＳ Ｐゴシック" pitchFamily="108" charset="-128"/>
                <a:cs typeface="+mn-cs"/>
              </a:rPr>
              <a:t>While these culture/operating environment descriptors are valuable, </a:t>
            </a:r>
            <a:r>
              <a:rPr lang="en-US" sz="1150" b="1" dirty="0" smtClean="0">
                <a:ea typeface="ＭＳ Ｐゴシック" pitchFamily="108" charset="-128"/>
                <a:cs typeface="+mn-cs"/>
              </a:rPr>
              <a:t>  it </a:t>
            </a:r>
            <a:r>
              <a:rPr lang="en-US" sz="1150" b="1" dirty="0">
                <a:ea typeface="ＭＳ Ｐゴシック" pitchFamily="108" charset="-128"/>
                <a:cs typeface="+mn-cs"/>
              </a:rPr>
              <a:t>is necessary to identify and align the cultural drivers that will </a:t>
            </a:r>
            <a:r>
              <a:rPr lang="en-US" sz="1150" b="1" dirty="0" smtClean="0">
                <a:ea typeface="ＭＳ Ｐゴシック" pitchFamily="108" charset="-128"/>
                <a:cs typeface="+mn-cs"/>
              </a:rPr>
              <a:t>        have </a:t>
            </a:r>
            <a:r>
              <a:rPr lang="en-US" sz="1150" b="1" dirty="0">
                <a:ea typeface="ＭＳ Ｐゴシック" pitchFamily="108" charset="-128"/>
                <a:cs typeface="+mn-cs"/>
              </a:rPr>
              <a:t>the most impact on creating and sustaining the high-performing culture that supports business objectives.</a:t>
            </a:r>
          </a:p>
        </p:txBody>
      </p:sp>
      <p:sp>
        <p:nvSpPr>
          <p:cNvPr id="9" name="Text Box 60"/>
          <p:cNvSpPr txBox="1">
            <a:spLocks noChangeArrowheads="1"/>
          </p:cNvSpPr>
          <p:nvPr/>
        </p:nvSpPr>
        <p:spPr bwMode="auto">
          <a:xfrm>
            <a:off x="79375" y="6629400"/>
            <a:ext cx="8226425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eaLnBrk="0" hangingPunct="0"/>
            <a:r>
              <a:rPr lang="en-US" sz="1000" dirty="0"/>
              <a:t>Source: Aon Hewitt’s Consulting Engagement 2.0 Study 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082925" y="4699000"/>
            <a:ext cx="4462463" cy="831850"/>
          </a:xfrm>
          <a:prstGeom prst="rect">
            <a:avLst/>
          </a:prstGeom>
          <a:solidFill>
            <a:srgbClr val="FFFF9F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US" sz="1400" b="1" u="sng" dirty="0">
                <a:ea typeface="Geneva"/>
                <a:cs typeface="Geneva"/>
              </a:rPr>
              <a:t>Top Culture Traits of Low-Performing Companies:</a:t>
            </a:r>
          </a:p>
          <a:p>
            <a:pPr marL="120650" indent="-120650" eaLnBrk="0" hangingPunct="0">
              <a:buFont typeface="Wingdings" pitchFamily="2" charset="2"/>
              <a:buChar char="§"/>
              <a:defRPr/>
            </a:pPr>
            <a:r>
              <a:rPr lang="en-US" sz="1200" b="1" dirty="0">
                <a:ea typeface="Geneva"/>
                <a:cs typeface="Geneva"/>
              </a:rPr>
              <a:t>Short-term oriented</a:t>
            </a:r>
          </a:p>
          <a:p>
            <a:pPr marL="120650" indent="-120650" eaLnBrk="0" hangingPunct="0">
              <a:buFont typeface="Wingdings" pitchFamily="2" charset="2"/>
              <a:buChar char="§"/>
              <a:defRPr/>
            </a:pPr>
            <a:r>
              <a:rPr lang="en-US" sz="1200" b="1" dirty="0">
                <a:ea typeface="Geneva"/>
                <a:cs typeface="Geneva"/>
              </a:rPr>
              <a:t>Indecisive</a:t>
            </a:r>
          </a:p>
          <a:p>
            <a:pPr marL="120650" indent="-120650" eaLnBrk="0" hangingPunct="0">
              <a:buFont typeface="Wingdings" pitchFamily="2" charset="2"/>
              <a:buChar char="§"/>
              <a:defRPr/>
            </a:pPr>
            <a:r>
              <a:rPr lang="en-US" sz="1200" b="1" dirty="0">
                <a:ea typeface="Geneva"/>
                <a:cs typeface="Geneva"/>
              </a:rPr>
              <a:t>Reactive</a:t>
            </a:r>
          </a:p>
        </p:txBody>
      </p:sp>
      <p:sp>
        <p:nvSpPr>
          <p:cNvPr id="11" name="Isosceles Triangle 10"/>
          <p:cNvSpPr>
            <a:spLocks noChangeArrowheads="1"/>
          </p:cNvSpPr>
          <p:nvPr/>
        </p:nvSpPr>
        <p:spPr bwMode="auto">
          <a:xfrm>
            <a:off x="2154238" y="4779962"/>
            <a:ext cx="765175" cy="655638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57150" algn="ctr">
            <a:solidFill>
              <a:srgbClr val="FF0000"/>
            </a:solidFill>
            <a:round/>
            <a:headEnd/>
            <a:tailEnd/>
          </a:ln>
        </p:spPr>
        <p:txBody>
          <a:bodyPr anchor="b"/>
          <a:lstStyle/>
          <a:p>
            <a:pPr algn="ctr" eaLnBrk="0" hangingPunct="0"/>
            <a:endParaRPr lang="en-US" sz="1400" b="1">
              <a:ea typeface="Geneva"/>
              <a:cs typeface="Geneva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373313" y="4794250"/>
            <a:ext cx="355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4000" b="1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918075" y="4927600"/>
            <a:ext cx="17811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20650" indent="-120650" eaLnBrk="0" hangingPunct="0">
              <a:buFont typeface="Wingdings" pitchFamily="2" charset="2"/>
              <a:buChar char="§"/>
            </a:pPr>
            <a:r>
              <a:rPr lang="en-US" sz="1200" b="1">
                <a:ea typeface="Geneva"/>
                <a:cs typeface="Geneva"/>
              </a:rPr>
              <a:t>Secretive/Closed</a:t>
            </a:r>
          </a:p>
          <a:p>
            <a:pPr marL="120650" indent="-120650" eaLnBrk="0" hangingPunct="0">
              <a:buFont typeface="Wingdings" pitchFamily="2" charset="2"/>
              <a:buChar char="§"/>
            </a:pPr>
            <a:r>
              <a:rPr lang="en-US" sz="1200" b="1">
                <a:ea typeface="Geneva"/>
                <a:cs typeface="Geneva"/>
              </a:rPr>
              <a:t>Task-oriented</a:t>
            </a:r>
          </a:p>
        </p:txBody>
      </p:sp>
    </p:spTree>
    <p:extLst>
      <p:ext uri="{BB962C8B-B14F-4D97-AF65-F5344CB8AC3E}">
        <p14:creationId xmlns:p14="http://schemas.microsoft.com/office/powerpoint/2010/main" val="193320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9B5AD-3C2A-45C3-8AC5-D88B14EA88BC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How Do We Transform?</a:t>
            </a:r>
            <a:endParaRPr lang="en-US" sz="3200" dirty="0"/>
          </a:p>
        </p:txBody>
      </p:sp>
      <p:sp>
        <p:nvSpPr>
          <p:cNvPr id="14" name="Content Placeholder 2"/>
          <p:cNvSpPr>
            <a:spLocks noGrp="1"/>
          </p:cNvSpPr>
          <p:nvPr>
            <p:ph sz="quarter" idx="13"/>
          </p:nvPr>
        </p:nvSpPr>
        <p:spPr>
          <a:xfrm>
            <a:off x="228600" y="1752600"/>
            <a:ext cx="8763000" cy="3962400"/>
          </a:xfrm>
        </p:spPr>
        <p:txBody>
          <a:bodyPr anchor="ctr"/>
          <a:lstStyle/>
          <a:p>
            <a:pPr marL="225425" lvl="1" indent="0" fontAlgn="base">
              <a:spcBef>
                <a:spcPts val="0"/>
              </a:spcBef>
              <a:spcAft>
                <a:spcPct val="0"/>
              </a:spcAft>
              <a:buClr>
                <a:prstClr val="black"/>
              </a:buClr>
              <a:buNone/>
              <a:defRPr/>
            </a:pPr>
            <a:r>
              <a:rPr lang="en-US" sz="2400" b="1" i="1" kern="0" dirty="0">
                <a:solidFill>
                  <a:prstClr val="black"/>
                </a:solidFill>
                <a:latin typeface="Calibri"/>
                <a:cs typeface="+mn-cs"/>
              </a:rPr>
              <a:t>Sustainable </a:t>
            </a:r>
            <a:r>
              <a:rPr lang="en-US" sz="2400" kern="0" dirty="0">
                <a:solidFill>
                  <a:prstClr val="black"/>
                </a:solidFill>
                <a:latin typeface="Calibri"/>
                <a:cs typeface="+mn-cs"/>
              </a:rPr>
              <a:t>cultural change would involve touching all dimensions of the culture </a:t>
            </a:r>
            <a:r>
              <a:rPr lang="en-US" sz="2400" kern="0" dirty="0" smtClean="0">
                <a:solidFill>
                  <a:prstClr val="black"/>
                </a:solidFill>
                <a:latin typeface="Calibri"/>
                <a:cs typeface="+mn-cs"/>
              </a:rPr>
              <a:t>namely:</a:t>
            </a:r>
          </a:p>
          <a:p>
            <a:pPr marL="225425" lvl="1" indent="0" fontAlgn="base">
              <a:spcBef>
                <a:spcPts val="0"/>
              </a:spcBef>
              <a:spcAft>
                <a:spcPct val="0"/>
              </a:spcAft>
              <a:buClr>
                <a:prstClr val="black"/>
              </a:buClr>
              <a:buNone/>
              <a:defRPr/>
            </a:pPr>
            <a:endParaRPr lang="en-US" sz="2400" kern="0" dirty="0">
              <a:solidFill>
                <a:prstClr val="black"/>
              </a:solidFill>
              <a:latin typeface="Calibri"/>
              <a:cs typeface="+mn-cs"/>
            </a:endParaRPr>
          </a:p>
          <a:p>
            <a:pPr marL="914400" lvl="1" indent="-334963" fontAlgn="base">
              <a:spcBef>
                <a:spcPts val="0"/>
              </a:spcBef>
              <a:spcAft>
                <a:spcPct val="0"/>
              </a:spcAft>
              <a:buClr>
                <a:prstClr val="black"/>
              </a:buClr>
              <a:buFont typeface="Arial" pitchFamily="34" charset="0"/>
              <a:buChar char="•"/>
              <a:defRPr/>
            </a:pPr>
            <a:r>
              <a:rPr lang="en-US" sz="2400" b="1" kern="0" dirty="0" smtClean="0">
                <a:solidFill>
                  <a:prstClr val="black"/>
                </a:solidFill>
                <a:latin typeface="Calibri"/>
                <a:cs typeface="+mn-cs"/>
              </a:rPr>
              <a:t>Decisions</a:t>
            </a:r>
            <a:r>
              <a:rPr lang="en-US" sz="2400" kern="0" dirty="0" smtClean="0">
                <a:solidFill>
                  <a:prstClr val="black"/>
                </a:solidFill>
                <a:latin typeface="Calibri"/>
                <a:cs typeface="+mn-cs"/>
              </a:rPr>
              <a:t> </a:t>
            </a:r>
            <a:r>
              <a:rPr lang="en-US" sz="2400" kern="0" dirty="0">
                <a:solidFill>
                  <a:prstClr val="black"/>
                </a:solidFill>
                <a:latin typeface="Calibri"/>
                <a:cs typeface="+mn-cs"/>
              </a:rPr>
              <a:t>(How </a:t>
            </a:r>
            <a:r>
              <a:rPr lang="en-US" sz="2400" kern="0" dirty="0" smtClean="0">
                <a:solidFill>
                  <a:prstClr val="black"/>
                </a:solidFill>
                <a:latin typeface="Calibri"/>
                <a:cs typeface="+mn-cs"/>
              </a:rPr>
              <a:t>we make decisions)</a:t>
            </a:r>
          </a:p>
          <a:p>
            <a:pPr marL="914400" lvl="1" indent="-334963" fontAlgn="base">
              <a:spcBef>
                <a:spcPts val="0"/>
              </a:spcBef>
              <a:spcAft>
                <a:spcPct val="0"/>
              </a:spcAft>
              <a:buClr>
                <a:prstClr val="black"/>
              </a:buClr>
              <a:buFont typeface="Arial" pitchFamily="34" charset="0"/>
              <a:buChar char="•"/>
              <a:defRPr/>
            </a:pPr>
            <a:r>
              <a:rPr lang="en-US" sz="2400" b="1" kern="0" dirty="0" smtClean="0">
                <a:solidFill>
                  <a:prstClr val="black"/>
                </a:solidFill>
                <a:latin typeface="Calibri"/>
                <a:cs typeface="+mn-cs"/>
              </a:rPr>
              <a:t>Interactions</a:t>
            </a:r>
            <a:r>
              <a:rPr lang="en-US" sz="2400" kern="0" dirty="0" smtClean="0">
                <a:solidFill>
                  <a:prstClr val="black"/>
                </a:solidFill>
                <a:latin typeface="Calibri"/>
                <a:cs typeface="+mn-cs"/>
              </a:rPr>
              <a:t> </a:t>
            </a:r>
            <a:r>
              <a:rPr lang="en-US" sz="2400" kern="0" dirty="0">
                <a:solidFill>
                  <a:prstClr val="black"/>
                </a:solidFill>
                <a:latin typeface="Calibri"/>
                <a:cs typeface="+mn-cs"/>
              </a:rPr>
              <a:t>(How we interact with each </a:t>
            </a:r>
            <a:r>
              <a:rPr lang="en-US" sz="2400" kern="0" dirty="0" smtClean="0">
                <a:solidFill>
                  <a:prstClr val="black"/>
                </a:solidFill>
                <a:latin typeface="Calibri"/>
                <a:cs typeface="+mn-cs"/>
              </a:rPr>
              <a:t>other)</a:t>
            </a:r>
          </a:p>
          <a:p>
            <a:pPr marL="914400" lvl="1" indent="-334963" fontAlgn="base">
              <a:spcBef>
                <a:spcPts val="0"/>
              </a:spcBef>
              <a:spcAft>
                <a:spcPct val="0"/>
              </a:spcAft>
              <a:buClr>
                <a:prstClr val="black"/>
              </a:buClr>
              <a:buFont typeface="Arial" pitchFamily="34" charset="0"/>
              <a:buChar char="•"/>
              <a:defRPr/>
            </a:pPr>
            <a:r>
              <a:rPr lang="en-US" sz="2400" b="1" kern="0" dirty="0" smtClean="0">
                <a:solidFill>
                  <a:prstClr val="black"/>
                </a:solidFill>
                <a:latin typeface="Calibri"/>
                <a:cs typeface="+mn-cs"/>
              </a:rPr>
              <a:t>Strategy </a:t>
            </a:r>
            <a:r>
              <a:rPr lang="en-US" sz="2400" b="1" kern="0" dirty="0">
                <a:solidFill>
                  <a:prstClr val="black"/>
                </a:solidFill>
                <a:latin typeface="Calibri"/>
                <a:cs typeface="+mn-cs"/>
              </a:rPr>
              <a:t>&amp; </a:t>
            </a:r>
            <a:r>
              <a:rPr lang="en-US" sz="2400" b="1" kern="0" dirty="0" smtClean="0">
                <a:solidFill>
                  <a:prstClr val="black"/>
                </a:solidFill>
                <a:latin typeface="Calibri"/>
                <a:cs typeface="+mn-cs"/>
              </a:rPr>
              <a:t>Business Model </a:t>
            </a:r>
            <a:r>
              <a:rPr lang="en-US" sz="2400" kern="0" dirty="0" smtClean="0">
                <a:solidFill>
                  <a:prstClr val="black"/>
                </a:solidFill>
                <a:latin typeface="Calibri"/>
                <a:cs typeface="+mn-cs"/>
              </a:rPr>
              <a:t>(What assumptions should we have </a:t>
            </a:r>
            <a:r>
              <a:rPr lang="en-US" sz="2400" kern="0" dirty="0">
                <a:solidFill>
                  <a:prstClr val="black"/>
                </a:solidFill>
                <a:latin typeface="Calibri"/>
                <a:cs typeface="+mn-cs"/>
              </a:rPr>
              <a:t>about </a:t>
            </a:r>
            <a:r>
              <a:rPr lang="en-US" sz="2400" kern="0" dirty="0" smtClean="0">
                <a:solidFill>
                  <a:prstClr val="black"/>
                </a:solidFill>
                <a:latin typeface="Calibri"/>
                <a:cs typeface="+mn-cs"/>
              </a:rPr>
              <a:t>our </a:t>
            </a:r>
            <a:r>
              <a:rPr lang="en-US" sz="2400" kern="0" dirty="0">
                <a:solidFill>
                  <a:prstClr val="black"/>
                </a:solidFill>
                <a:latin typeface="Calibri"/>
                <a:cs typeface="+mn-cs"/>
              </a:rPr>
              <a:t>strategy and business model</a:t>
            </a:r>
            <a:r>
              <a:rPr lang="en-US" sz="2400" kern="0" dirty="0" smtClean="0">
                <a:solidFill>
                  <a:prstClr val="black"/>
                </a:solidFill>
                <a:latin typeface="Calibri"/>
                <a:cs typeface="+mn-cs"/>
              </a:rPr>
              <a:t>)</a:t>
            </a:r>
          </a:p>
          <a:p>
            <a:pPr marL="225425" lvl="1" indent="0" fontAlgn="base">
              <a:spcBef>
                <a:spcPts val="0"/>
              </a:spcBef>
              <a:spcAft>
                <a:spcPct val="0"/>
              </a:spcAft>
              <a:buClr>
                <a:prstClr val="black"/>
              </a:buClr>
              <a:buNone/>
              <a:defRPr/>
            </a:pPr>
            <a:endParaRPr lang="en-US" sz="2400" kern="0" dirty="0">
              <a:solidFill>
                <a:prstClr val="black"/>
              </a:solidFill>
              <a:latin typeface="Calibri"/>
              <a:cs typeface="+mn-cs"/>
            </a:endParaRPr>
          </a:p>
          <a:p>
            <a:pPr marL="225425" lvl="1" indent="0" fontAlgn="base">
              <a:spcBef>
                <a:spcPts val="0"/>
              </a:spcBef>
              <a:spcAft>
                <a:spcPct val="0"/>
              </a:spcAft>
              <a:buClr>
                <a:prstClr val="black"/>
              </a:buClr>
              <a:buNone/>
              <a:defRPr/>
            </a:pPr>
            <a:r>
              <a:rPr lang="en-US" sz="2400" kern="0" dirty="0" smtClean="0">
                <a:solidFill>
                  <a:prstClr val="black"/>
                </a:solidFill>
                <a:latin typeface="Calibri"/>
                <a:cs typeface="+mn-cs"/>
              </a:rPr>
              <a:t>As </a:t>
            </a:r>
            <a:r>
              <a:rPr lang="en-US" sz="2400" kern="0" dirty="0">
                <a:solidFill>
                  <a:prstClr val="black"/>
                </a:solidFill>
                <a:latin typeface="Calibri"/>
                <a:cs typeface="+mn-cs"/>
              </a:rPr>
              <a:t>we </a:t>
            </a:r>
            <a:r>
              <a:rPr lang="en-US" sz="2400" kern="0" dirty="0" smtClean="0">
                <a:solidFill>
                  <a:prstClr val="black"/>
                </a:solidFill>
                <a:latin typeface="Calibri"/>
                <a:cs typeface="+mn-cs"/>
              </a:rPr>
              <a:t>prioritize key </a:t>
            </a:r>
            <a:r>
              <a:rPr lang="en-US" sz="2400" kern="0" dirty="0">
                <a:solidFill>
                  <a:prstClr val="black"/>
                </a:solidFill>
                <a:latin typeface="Calibri"/>
                <a:cs typeface="+mn-cs"/>
              </a:rPr>
              <a:t>culture </a:t>
            </a:r>
            <a:r>
              <a:rPr lang="en-US" sz="2400" kern="0" dirty="0" smtClean="0">
                <a:solidFill>
                  <a:prstClr val="black"/>
                </a:solidFill>
                <a:latin typeface="Calibri"/>
                <a:cs typeface="+mn-cs"/>
              </a:rPr>
              <a:t>traits to focus on, </a:t>
            </a:r>
            <a:r>
              <a:rPr lang="en-US" sz="2400" kern="0" dirty="0">
                <a:solidFill>
                  <a:prstClr val="black"/>
                </a:solidFill>
                <a:latin typeface="Calibri"/>
                <a:cs typeface="+mn-cs"/>
              </a:rPr>
              <a:t>we would want to touch on all key elements of culture.</a:t>
            </a:r>
          </a:p>
        </p:txBody>
      </p:sp>
    </p:spTree>
    <p:extLst>
      <p:ext uri="{BB962C8B-B14F-4D97-AF65-F5344CB8AC3E}">
        <p14:creationId xmlns:p14="http://schemas.microsoft.com/office/powerpoint/2010/main" val="352334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9B5AD-3C2A-45C3-8AC5-D88B14EA88BC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Recommended Traits for DCHR</a:t>
            </a:r>
            <a:endParaRPr lang="en-US" dirty="0"/>
          </a:p>
        </p:txBody>
      </p:sp>
      <p:graphicFrame>
        <p:nvGraphicFramePr>
          <p:cNvPr id="5" name="Group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8599686"/>
              </p:ext>
            </p:extLst>
          </p:nvPr>
        </p:nvGraphicFramePr>
        <p:xfrm>
          <a:off x="152400" y="1324616"/>
          <a:ext cx="8839200" cy="5457184"/>
        </p:xfrm>
        <a:graphic>
          <a:graphicData uri="http://schemas.openxmlformats.org/drawingml/2006/table">
            <a:tbl>
              <a:tblPr/>
              <a:tblGrid>
                <a:gridCol w="2079611"/>
                <a:gridCol w="4321424"/>
                <a:gridCol w="1297623"/>
                <a:gridCol w="1140542"/>
              </a:tblGrid>
              <a:tr h="5253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Culture Trait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Base Definition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Dimension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Extent of Change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</a:tr>
              <a:tr h="5253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Proactive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Acting with foresight serving to prepare for, intervene in, or control an expected occurrence or situation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Strategy &amp; BM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2.5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DDA"/>
                    </a:solidFill>
                  </a:tcPr>
                </a:tc>
              </a:tr>
              <a:tr h="5253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Accountable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Work is completed with individual ownership and responsibility for process and outcomes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Interactions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2.1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6EE"/>
                    </a:solidFill>
                  </a:tcPr>
                </a:tc>
              </a:tr>
              <a:tr h="5253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Decision Making – Quick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Decisions are made and implemented in a short amount of time with limited bureaucracy or approvals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Decisions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DDA"/>
                    </a:solidFill>
                  </a:tcPr>
                </a:tc>
              </a:tr>
              <a:tr h="7354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Open / Transparent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Expressing thoughts and feelings in a direct, candid and honest way; willing to listen to or accept different ideas or opinions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Interactions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1.8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6EE"/>
                    </a:solidFill>
                  </a:tcPr>
                </a:tc>
              </a:tr>
              <a:tr h="5253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Collaborative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Most work is done or preferred to be done in teams with common objectives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Interactions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1.6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DDA"/>
                    </a:solidFill>
                  </a:tcPr>
                </a:tc>
              </a:tr>
              <a:tr h="5253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Results oriented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Focused on goal attainment; practical, concentrating on achieving a purpose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Decisions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6EE"/>
                    </a:solidFill>
                  </a:tcPr>
                </a:tc>
              </a:tr>
              <a:tr h="5253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Flexible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Work is done with general guidelines that allow adaptability and adjustments to met changes or constraints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Strategy &amp; BM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1.1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DDA"/>
                    </a:solidFill>
                  </a:tcPr>
                </a:tc>
              </a:tr>
              <a:tr h="7354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Externally focused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Focus and attention placed on managing the organization's external environment, customers, competitive forces, markets, political, regulatory and economic environment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Strategy &amp; BM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6E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759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9B5AD-3C2A-45C3-8AC5-D88B14EA88BC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5800" y="25908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003399"/>
                </a:solidFill>
                <a:latin typeface="Harabara" pitchFamily="34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sz="5000" dirty="0" smtClean="0"/>
              <a:t>Making The Desired Culture Real (Part 1)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297115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3058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Overview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8600" y="1752600"/>
            <a:ext cx="8763000" cy="3962400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2000" dirty="0" smtClean="0"/>
              <a:t>An </a:t>
            </a:r>
            <a:r>
              <a:rPr lang="en-US" sz="2000" dirty="0"/>
              <a:t>interactive session focused on defining the cultural traits, desired behaviors and strategies for HR transformation within and across DC Government agencies.  </a:t>
            </a:r>
            <a:endParaRPr lang="en-US" sz="2000" dirty="0" smtClean="0"/>
          </a:p>
          <a:p>
            <a:pPr marL="0" indent="0" algn="ctr">
              <a:buNone/>
            </a:pPr>
            <a:endParaRPr lang="en-US" sz="1000" dirty="0"/>
          </a:p>
          <a:p>
            <a:pPr marL="0" indent="0" algn="ctr">
              <a:buNone/>
            </a:pPr>
            <a:r>
              <a:rPr lang="en-US" sz="2000" dirty="0" smtClean="0"/>
              <a:t>An </a:t>
            </a:r>
            <a:r>
              <a:rPr lang="en-US" sz="2000" dirty="0"/>
              <a:t>overview of the HR Effectiveness initiatives will be shared and participants will be engaged in shaping the HR cultural model for sustainable high performance  and effectiveness of HR services. </a:t>
            </a:r>
            <a:endParaRPr lang="en-US" sz="2000" dirty="0" smtClean="0"/>
          </a:p>
          <a:p>
            <a:pPr marL="0" indent="0" algn="ctr">
              <a:buNone/>
            </a:pPr>
            <a:endParaRPr lang="en-US" sz="1000" dirty="0"/>
          </a:p>
          <a:p>
            <a:pPr marL="0" indent="0" algn="ctr">
              <a:buNone/>
            </a:pPr>
            <a:r>
              <a:rPr lang="en-US" sz="2000" dirty="0" smtClean="0"/>
              <a:t>Our objective </a:t>
            </a:r>
            <a:r>
              <a:rPr lang="en-US" sz="2000" dirty="0"/>
              <a:t>is to gain a consensus on the priorities for the HR cultural traits, identify plans to operationalize the traits and competencies district-wide and support branding efforts for a sustainable high performing HR community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9B5AD-3C2A-45C3-8AC5-D88B14EA88B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18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9B5AD-3C2A-45C3-8AC5-D88B14EA88BC}" type="slidenum">
              <a:rPr lang="en-US" smtClean="0"/>
              <a:pPr/>
              <a:t>20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124753"/>
              </p:ext>
            </p:extLst>
          </p:nvPr>
        </p:nvGraphicFramePr>
        <p:xfrm>
          <a:off x="152400" y="1371600"/>
          <a:ext cx="8839200" cy="5257799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143000"/>
                <a:gridCol w="1676400"/>
                <a:gridCol w="6019800"/>
              </a:tblGrid>
              <a:tr h="3534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Time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Task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Instructions</a:t>
                      </a:r>
                    </a:p>
                  </a:txBody>
                  <a:tcPr horzOverflow="overflow"/>
                </a:tc>
              </a:tr>
              <a:tr h="17292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XX minutes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Culture Trait Identification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Based on the Culture Survey findings and the recommended culture traits for DCHR, identify the top three traits important to bringing Mayor Gray’s ONE CITY initiative to life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Reflect on why you consider each identified trait important by writing these down on a pad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One-by-one, explain your top three traits from the list and provide your explanation as to why you think this is an important trait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Discuss as a group any traits identified that require further clarification</a:t>
                      </a:r>
                    </a:p>
                  </a:txBody>
                  <a:tcPr horzOverflow="overflow"/>
                </a:tc>
              </a:tr>
              <a:tr h="17292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XX minutes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Culture Trait Prioritization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Based on the group discussion, identify the top three traits that would be most important for DCHR to support the ONE CITY initiative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Mark your top three traits on the recommended trait list using the dots provided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Based on the dots and general consensus, determine what the top 3 traits are as a group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List these three traits identified on the chart found on the following worksheet</a:t>
                      </a:r>
                    </a:p>
                  </a:txBody>
                  <a:tcPr horzOverflow="overflow"/>
                </a:tc>
              </a:tr>
              <a:tr h="14457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XX minutes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Culture Trait   Analysis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With each top trait identified, discuss the key topics below:</a:t>
                      </a:r>
                    </a:p>
                    <a:p>
                      <a:pPr marL="514350" marR="0" lvl="1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–"/>
                        <a:tabLst/>
                      </a:pPr>
                      <a:r>
                        <a:rPr kumimoji="0" lang="en-US" sz="1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Definition: 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How would you define the trait?  What are some key identifiers (behaviors, actions, etc.) to the trait? </a:t>
                      </a:r>
                    </a:p>
                    <a:p>
                      <a:pPr marL="514350" marR="0" lvl="1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–"/>
                        <a:tabLst/>
                      </a:pPr>
                      <a:r>
                        <a:rPr kumimoji="0" lang="en-US" sz="1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Risk/Gaps: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 What are the possible barriers that would make the traits hard to manifest in DCHR?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Note any key takeaways identified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2471474" y="0"/>
            <a:ext cx="6520126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Prioritization Activity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0114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84150" y="6477000"/>
            <a:ext cx="8210550" cy="365125"/>
          </a:xfrm>
        </p:spPr>
        <p:txBody>
          <a:bodyPr/>
          <a:lstStyle/>
          <a:p>
            <a:fld id="{B0E9B5AD-3C2A-45C3-8AC5-D88B14EA88BC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2471474" y="0"/>
            <a:ext cx="6520126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Prioritization Chart</a:t>
            </a:r>
            <a:endParaRPr lang="en-US" sz="3200" dirty="0"/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152400" y="1536700"/>
            <a:ext cx="1600200" cy="5092700"/>
          </a:xfrm>
          <a:prstGeom prst="homePlate">
            <a:avLst>
              <a:gd name="adj" fmla="val 10181"/>
            </a:avLst>
          </a:prstGeom>
          <a:solidFill>
            <a:schemeClr val="accent3"/>
          </a:solidFill>
          <a:ln w="317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58750" y="1600200"/>
            <a:ext cx="13716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</a:rPr>
              <a:t>Key                  Trait</a:t>
            </a:r>
            <a:endParaRPr lang="en-US" sz="3200" i="1" dirty="0">
              <a:solidFill>
                <a:schemeClr val="bg1"/>
              </a:solidFill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752600" y="1600200"/>
            <a:ext cx="1422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chemeClr val="bg1"/>
                </a:solidFill>
              </a:rPr>
              <a:t>Focus    Areas</a:t>
            </a:r>
            <a:endParaRPr lang="en-US" sz="1400" i="1">
              <a:solidFill>
                <a:schemeClr val="bg1"/>
              </a:solidFill>
            </a:endParaRPr>
          </a:p>
        </p:txBody>
      </p:sp>
      <p:graphicFrame>
        <p:nvGraphicFramePr>
          <p:cNvPr id="10" name="Group 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816916812"/>
              </p:ext>
            </p:extLst>
          </p:nvPr>
        </p:nvGraphicFramePr>
        <p:xfrm>
          <a:off x="1898650" y="1524000"/>
          <a:ext cx="7092950" cy="4989224"/>
        </p:xfrm>
        <a:graphic>
          <a:graphicData uri="http://schemas.openxmlformats.org/drawingml/2006/table">
            <a:tbl>
              <a:tblPr/>
              <a:tblGrid>
                <a:gridCol w="3547634"/>
                <a:gridCol w="3545316"/>
              </a:tblGrid>
              <a:tr h="3331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Analysis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28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Definition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Risks/Gaps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3028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How would you define the trait?  What are some key identifiers (behaviors, actions, etc.) to the trait?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What are the possible barriers that would make the traits hard to manifest in DCHR?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11766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3250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4512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AutoShape 46"/>
          <p:cNvSpPr>
            <a:spLocks noChangeArrowheads="1"/>
          </p:cNvSpPr>
          <p:nvPr/>
        </p:nvSpPr>
        <p:spPr bwMode="auto">
          <a:xfrm>
            <a:off x="352425" y="2794000"/>
            <a:ext cx="1066800" cy="1016000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tIns="0" bIns="0"/>
          <a:lstStyle/>
          <a:p>
            <a:pPr algn="ctr"/>
            <a:r>
              <a:rPr lang="en-US" sz="1000" i="1" dirty="0"/>
              <a:t>(Here)</a:t>
            </a:r>
          </a:p>
        </p:txBody>
      </p:sp>
      <p:sp>
        <p:nvSpPr>
          <p:cNvPr id="12" name="AutoShape 47"/>
          <p:cNvSpPr>
            <a:spLocks noChangeArrowheads="1"/>
          </p:cNvSpPr>
          <p:nvPr/>
        </p:nvSpPr>
        <p:spPr bwMode="auto">
          <a:xfrm>
            <a:off x="350838" y="4013200"/>
            <a:ext cx="1066800" cy="1016000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tIns="0" bIns="0"/>
          <a:lstStyle/>
          <a:p>
            <a:pPr algn="ctr"/>
            <a:r>
              <a:rPr lang="en-US" sz="1000" i="1"/>
              <a:t>(Here)</a:t>
            </a:r>
          </a:p>
        </p:txBody>
      </p:sp>
      <p:sp>
        <p:nvSpPr>
          <p:cNvPr id="13" name="AutoShape 48"/>
          <p:cNvSpPr>
            <a:spLocks noChangeArrowheads="1"/>
          </p:cNvSpPr>
          <p:nvPr/>
        </p:nvSpPr>
        <p:spPr bwMode="auto">
          <a:xfrm>
            <a:off x="336550" y="5308600"/>
            <a:ext cx="1066800" cy="1016000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tIns="0" bIns="0"/>
          <a:lstStyle/>
          <a:p>
            <a:pPr algn="ctr"/>
            <a:r>
              <a:rPr lang="en-US" sz="1000" i="1"/>
              <a:t>(Here)</a:t>
            </a:r>
          </a:p>
        </p:txBody>
      </p:sp>
    </p:spTree>
    <p:extLst>
      <p:ext uri="{BB962C8B-B14F-4D97-AF65-F5344CB8AC3E}">
        <p14:creationId xmlns:p14="http://schemas.microsoft.com/office/powerpoint/2010/main" val="390105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9B5AD-3C2A-45C3-8AC5-D88B14EA88BC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5800" y="25908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003399"/>
                </a:solidFill>
                <a:latin typeface="Harabara" pitchFamily="34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sz="5000" dirty="0" smtClean="0"/>
              <a:t>Making The Desired Culture Real (Part 2)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299945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9B5AD-3C2A-45C3-8AC5-D88B14EA88BC}" type="slidenum">
              <a:rPr lang="en-US" smtClean="0"/>
              <a:pPr/>
              <a:t>23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3323830"/>
              </p:ext>
            </p:extLst>
          </p:nvPr>
        </p:nvGraphicFramePr>
        <p:xfrm>
          <a:off x="152400" y="1295400"/>
          <a:ext cx="8839200" cy="5488426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143000"/>
                <a:gridCol w="1676400"/>
                <a:gridCol w="6019800"/>
              </a:tblGrid>
              <a:tr h="3534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Time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Task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Instructions</a:t>
                      </a:r>
                    </a:p>
                  </a:txBody>
                  <a:tcPr horzOverflow="overflow"/>
                </a:tc>
              </a:tr>
              <a:tr h="17292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XX minutes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Defining Behaviors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Based on each final trait prioritized and aligned to by the group, discuss the key topics below:</a:t>
                      </a:r>
                    </a:p>
                    <a:p>
                      <a:pPr marL="514350" marR="0" lvl="1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–"/>
                        <a:tabLst/>
                      </a:pPr>
                      <a:r>
                        <a:rPr kumimoji="0" lang="en-US" sz="1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Current State: 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Does the trait manifest itself in DCHR today?  Why or why not?</a:t>
                      </a:r>
                    </a:p>
                    <a:p>
                      <a:pPr marL="514350" marR="0" lvl="1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–"/>
                        <a:tabLst/>
                      </a:pPr>
                      <a:r>
                        <a:rPr kumimoji="0" lang="en-US" sz="1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Future State: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 How should the trait manifest itself in DCHR? What identifiers (behaviors, actions, etc.) would prove that the trait is manifesting? [PROVIDE AT LEAST 3 IDENTIFIERS PER TRAIT]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List your answers on the cart found on the following worksheet</a:t>
                      </a:r>
                    </a:p>
                  </a:txBody>
                  <a:tcPr horzOverflow="overflow"/>
                </a:tc>
              </a:tr>
              <a:tr h="17292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XX minutes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Defining Accountability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As a group, discuss how we can hold each of the key stakeholder groups accountable for manifesting the prioritized trait:</a:t>
                      </a:r>
                    </a:p>
                    <a:p>
                      <a:pPr marL="742950" marR="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–"/>
                        <a:tabLst/>
                        <a:defRPr/>
                      </a:pPr>
                      <a:r>
                        <a:rPr kumimoji="0" lang="en-US" sz="1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HR Advisors</a:t>
                      </a:r>
                    </a:p>
                    <a:p>
                      <a:pPr marL="742950" marR="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–"/>
                        <a:tabLst/>
                        <a:defRPr/>
                      </a:pPr>
                      <a:r>
                        <a:rPr kumimoji="0" lang="en-US" sz="1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Agency Leaders</a:t>
                      </a:r>
                    </a:p>
                    <a:p>
                      <a:pPr marL="742950" marR="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–"/>
                        <a:tabLst/>
                        <a:defRPr/>
                      </a:pPr>
                      <a:r>
                        <a:rPr kumimoji="0" lang="en-US" sz="1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DCHR Staff</a:t>
                      </a:r>
                    </a:p>
                    <a:p>
                      <a:pPr marL="742950" marR="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–"/>
                        <a:tabLst/>
                        <a:defRPr/>
                      </a:pPr>
                      <a:r>
                        <a:rPr kumimoji="0" lang="en-US" sz="1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DCHR Leadership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List potential action items, solutions, activities, etc. that each key stakeholder group can do.</a:t>
                      </a:r>
                    </a:p>
                  </a:txBody>
                  <a:tcPr horzOverflow="overflow"/>
                </a:tc>
              </a:tr>
              <a:tr h="14457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XX minutes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Defining Action Plan and Success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Based on the group discussion, identify the TOP key action item, solution, activity, etc. for each stakeholder group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List each identified action item, solution, activity for each stakeholder group on the chart found on the following worksheet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Define how  your group can ensure/support each stakeholder group’s success in accomplishing the action item, solution, activity, etc.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Define a reasonable timeline as to when the action item, solution, activity, etc. can be completed.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2471474" y="0"/>
            <a:ext cx="6520126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Operationalizing Activity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3357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84150" y="6477000"/>
            <a:ext cx="8210550" cy="365125"/>
          </a:xfrm>
        </p:spPr>
        <p:txBody>
          <a:bodyPr/>
          <a:lstStyle/>
          <a:p>
            <a:fld id="{B0E9B5AD-3C2A-45C3-8AC5-D88B14EA88BC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2471474" y="0"/>
            <a:ext cx="6520126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Defining Behaviors</a:t>
            </a:r>
            <a:endParaRPr lang="en-US" sz="3200" dirty="0"/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152400" y="1536700"/>
            <a:ext cx="1600200" cy="5092700"/>
          </a:xfrm>
          <a:prstGeom prst="homePlate">
            <a:avLst>
              <a:gd name="adj" fmla="val 10181"/>
            </a:avLst>
          </a:prstGeom>
          <a:solidFill>
            <a:schemeClr val="accent3"/>
          </a:solidFill>
          <a:ln w="317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58750" y="1600200"/>
            <a:ext cx="13716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</a:rPr>
              <a:t>Key                  Trait</a:t>
            </a:r>
            <a:endParaRPr lang="en-US" sz="3200" i="1" dirty="0">
              <a:solidFill>
                <a:schemeClr val="bg1"/>
              </a:solidFill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752600" y="1600200"/>
            <a:ext cx="1422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chemeClr val="bg1"/>
                </a:solidFill>
              </a:rPr>
              <a:t>Focus    Areas</a:t>
            </a:r>
            <a:endParaRPr lang="en-US" sz="1400" i="1">
              <a:solidFill>
                <a:schemeClr val="bg1"/>
              </a:solidFill>
            </a:endParaRPr>
          </a:p>
        </p:txBody>
      </p:sp>
      <p:graphicFrame>
        <p:nvGraphicFramePr>
          <p:cNvPr id="10" name="Group 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406233093"/>
              </p:ext>
            </p:extLst>
          </p:nvPr>
        </p:nvGraphicFramePr>
        <p:xfrm>
          <a:off x="1898650" y="1524000"/>
          <a:ext cx="7092950" cy="4989224"/>
        </p:xfrm>
        <a:graphic>
          <a:graphicData uri="http://schemas.openxmlformats.org/drawingml/2006/table">
            <a:tbl>
              <a:tblPr/>
              <a:tblGrid>
                <a:gridCol w="3547634"/>
                <a:gridCol w="3545316"/>
              </a:tblGrid>
              <a:tr h="3331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Defining the Trait Behaviors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28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Current State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Future State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3028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Does the trait manifest itself in DCHR today?                    Why or why not?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How should the trait manifest itself in DCHR? What identifiers would prove that the trait is manifesting?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11766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3250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4512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AutoShape 46"/>
          <p:cNvSpPr>
            <a:spLocks noChangeArrowheads="1"/>
          </p:cNvSpPr>
          <p:nvPr/>
        </p:nvSpPr>
        <p:spPr bwMode="auto">
          <a:xfrm>
            <a:off x="352425" y="2794000"/>
            <a:ext cx="1066800" cy="1016000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tIns="0" bIns="0"/>
          <a:lstStyle/>
          <a:p>
            <a:pPr algn="ctr"/>
            <a:r>
              <a:rPr lang="en-US" sz="1000" i="1" dirty="0"/>
              <a:t>(Here)</a:t>
            </a:r>
          </a:p>
        </p:txBody>
      </p:sp>
      <p:sp>
        <p:nvSpPr>
          <p:cNvPr id="12" name="AutoShape 47"/>
          <p:cNvSpPr>
            <a:spLocks noChangeArrowheads="1"/>
          </p:cNvSpPr>
          <p:nvPr/>
        </p:nvSpPr>
        <p:spPr bwMode="auto">
          <a:xfrm>
            <a:off x="350838" y="4013200"/>
            <a:ext cx="1066800" cy="1016000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tIns="0" bIns="0"/>
          <a:lstStyle/>
          <a:p>
            <a:pPr algn="ctr"/>
            <a:r>
              <a:rPr lang="en-US" sz="1000" i="1"/>
              <a:t>(Here)</a:t>
            </a:r>
          </a:p>
        </p:txBody>
      </p:sp>
      <p:sp>
        <p:nvSpPr>
          <p:cNvPr id="13" name="AutoShape 48"/>
          <p:cNvSpPr>
            <a:spLocks noChangeArrowheads="1"/>
          </p:cNvSpPr>
          <p:nvPr/>
        </p:nvSpPr>
        <p:spPr bwMode="auto">
          <a:xfrm>
            <a:off x="336550" y="5308600"/>
            <a:ext cx="1066800" cy="1016000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tIns="0" bIns="0"/>
          <a:lstStyle/>
          <a:p>
            <a:pPr algn="ctr"/>
            <a:r>
              <a:rPr lang="en-US" sz="1000" i="1"/>
              <a:t>(Here)</a:t>
            </a:r>
          </a:p>
        </p:txBody>
      </p:sp>
    </p:spTree>
    <p:extLst>
      <p:ext uri="{BB962C8B-B14F-4D97-AF65-F5344CB8AC3E}">
        <p14:creationId xmlns:p14="http://schemas.microsoft.com/office/powerpoint/2010/main" val="184229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9B5AD-3C2A-45C3-8AC5-D88B14EA88BC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2471474" y="0"/>
            <a:ext cx="6520126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Defining Actions and Success</a:t>
            </a:r>
            <a:endParaRPr lang="en-US" sz="32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9605548"/>
              </p:ext>
            </p:extLst>
          </p:nvPr>
        </p:nvGraphicFramePr>
        <p:xfrm>
          <a:off x="5638800" y="1295400"/>
          <a:ext cx="3352800" cy="1559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3570"/>
                <a:gridCol w="2149230"/>
              </a:tblGrid>
              <a:tr h="2286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HR ADVISORS</a:t>
                      </a:r>
                      <a:endParaRPr lang="en-US" sz="1200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Key Activity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How we will ensure success?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When it should be completed?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0" y="5638800"/>
            <a:ext cx="9144000" cy="12192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177418877"/>
              </p:ext>
            </p:extLst>
          </p:nvPr>
        </p:nvGraphicFramePr>
        <p:xfrm>
          <a:off x="990600" y="1219200"/>
          <a:ext cx="7315200" cy="500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9532861"/>
              </p:ext>
            </p:extLst>
          </p:nvPr>
        </p:nvGraphicFramePr>
        <p:xfrm>
          <a:off x="5638800" y="4612640"/>
          <a:ext cx="3352800" cy="1559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3570"/>
                <a:gridCol w="2149230"/>
              </a:tblGrid>
              <a:tr h="2286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AGENCY LEADERS</a:t>
                      </a:r>
                      <a:endParaRPr lang="en-US" sz="1200" b="1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Key Activity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How we will ensure success?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When it should be completed?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7382039"/>
              </p:ext>
            </p:extLst>
          </p:nvPr>
        </p:nvGraphicFramePr>
        <p:xfrm>
          <a:off x="304800" y="4612640"/>
          <a:ext cx="3352800" cy="1559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3570"/>
                <a:gridCol w="2149230"/>
              </a:tblGrid>
              <a:tr h="2286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DCHR STAFF</a:t>
                      </a:r>
                      <a:endParaRPr lang="en-US" sz="1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Key Activity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How we will ensure success?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When it should be completed?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4626648"/>
              </p:ext>
            </p:extLst>
          </p:nvPr>
        </p:nvGraphicFramePr>
        <p:xfrm>
          <a:off x="304800" y="1295400"/>
          <a:ext cx="3352800" cy="1559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3570"/>
                <a:gridCol w="2149230"/>
              </a:tblGrid>
              <a:tr h="2286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DCHR LEADERSHIP</a:t>
                      </a:r>
                      <a:endParaRPr lang="en-US" sz="12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Key Activity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How we will ensure success?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When it should be completed?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62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9B5AD-3C2A-45C3-8AC5-D88B14EA88BC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5800" y="25908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003399"/>
                </a:solidFill>
                <a:latin typeface="Harabara" pitchFamily="34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sz="5000" dirty="0" smtClean="0"/>
              <a:t>Next Steps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363451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3058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Agenda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9B5AD-3C2A-45C3-8AC5-D88B14EA88BC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099358"/>
              </p:ext>
            </p:extLst>
          </p:nvPr>
        </p:nvGraphicFramePr>
        <p:xfrm>
          <a:off x="152400" y="1447800"/>
          <a:ext cx="8839200" cy="533565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143000"/>
                <a:gridCol w="6400800"/>
                <a:gridCol w="1295400"/>
              </a:tblGrid>
              <a:tr h="397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Timing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01" marR="460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Key Topic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01" marR="460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Facilitator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01" marR="46001" marT="0" marB="0"/>
                </a:tc>
              </a:tr>
              <a:tr h="10724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00:00 – 00.15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01" marR="460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Introduction &amp; overview of transformation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 smtClean="0">
                          <a:effectLst/>
                        </a:rPr>
                        <a:t>The DCHR </a:t>
                      </a:r>
                      <a:r>
                        <a:rPr lang="en-US" sz="1200" dirty="0">
                          <a:effectLst/>
                        </a:rPr>
                        <a:t>Transformation </a:t>
                      </a:r>
                      <a:r>
                        <a:rPr lang="en-US" sz="1200" dirty="0" smtClean="0">
                          <a:effectLst/>
                        </a:rPr>
                        <a:t>journey 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 smtClean="0">
                          <a:effectLst/>
                        </a:rPr>
                        <a:t>Key </a:t>
                      </a:r>
                      <a:r>
                        <a:rPr lang="en-US" sz="1200" dirty="0">
                          <a:effectLst/>
                        </a:rPr>
                        <a:t>milestones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lang="en-US" sz="1200" dirty="0" smtClean="0">
                          <a:effectLst/>
                        </a:rPr>
                        <a:t>Implementation plans with key strategic initiatives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 smtClean="0">
                          <a:effectLst/>
                        </a:rPr>
                        <a:t>Projects </a:t>
                      </a:r>
                      <a:r>
                        <a:rPr lang="en-US" sz="1200" dirty="0">
                          <a:effectLst/>
                        </a:rPr>
                        <a:t>2013 -2014 (recruiting service delivery, training and development)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01" marR="460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Kimberly </a:t>
                      </a:r>
                      <a:r>
                        <a:rPr lang="en-US" sz="1200" dirty="0" smtClean="0">
                          <a:effectLst/>
                        </a:rPr>
                        <a:t> Williams         &amp; </a:t>
                      </a:r>
                      <a:r>
                        <a:rPr lang="en-US" sz="1200" dirty="0">
                          <a:effectLst/>
                        </a:rPr>
                        <a:t>Aon Hewitt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01" marR="46001" marT="0" marB="0"/>
                </a:tc>
              </a:tr>
              <a:tr h="21600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00:15 – 00.60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00:15 – 00.30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r>
                        <a:rPr lang="en-US" sz="1200" dirty="0" smtClean="0">
                          <a:effectLst/>
                        </a:rPr>
                        <a:t>00:30 </a:t>
                      </a:r>
                      <a:r>
                        <a:rPr lang="en-US" sz="1200" dirty="0">
                          <a:effectLst/>
                        </a:rPr>
                        <a:t>– 00.60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01" marR="460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Defining DCHR’s transformed culture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Background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>
                          <a:effectLst/>
                        </a:rPr>
                        <a:t>Where we started the journey and key gaps in desired culture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>
                          <a:effectLst/>
                        </a:rPr>
                        <a:t>Cultural traits of high performing organizations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>
                          <a:effectLst/>
                        </a:rPr>
                        <a:t>Recommended cultural traits for DCHR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Making it real for DCHR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>
                          <a:effectLst/>
                        </a:rPr>
                        <a:t>Definitions cultural traits for DCHR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>
                          <a:effectLst/>
                        </a:rPr>
                        <a:t>Ranking and rating the cultural traits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>
                          <a:effectLst/>
                        </a:rPr>
                        <a:t>Your feedback around the cultural traits and their definitions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>
                          <a:effectLst/>
                        </a:rPr>
                        <a:t>Discussion around the core elements of the prioritized cultural </a:t>
                      </a:r>
                      <a:r>
                        <a:rPr lang="en-US" sz="1200" dirty="0" smtClean="0">
                          <a:effectLst/>
                        </a:rPr>
                        <a:t>traits</a:t>
                      </a:r>
                      <a:endParaRPr lang="en-US" sz="1200" dirty="0">
                        <a:effectLst/>
                      </a:endParaRPr>
                    </a:p>
                  </a:txBody>
                  <a:tcPr marL="46001" marR="460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Aon Hewitt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01" marR="46001" marT="0" marB="0"/>
                </a:tc>
              </a:tr>
              <a:tr h="16274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00:60 – 00.90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00:60 – 00.85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r>
                        <a:rPr lang="en-US" sz="1200" dirty="0" smtClean="0">
                          <a:effectLst/>
                        </a:rPr>
                        <a:t>00:85 </a:t>
                      </a:r>
                      <a:r>
                        <a:rPr lang="en-US" sz="1200" dirty="0">
                          <a:effectLst/>
                        </a:rPr>
                        <a:t>– 00.90</a:t>
                      </a:r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01" marR="460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How do we operationalize these cultural traits?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What do we change?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>
                          <a:effectLst/>
                        </a:rPr>
                        <a:t>What are the marked changes in behaviors that we want to demonstrate for each cultural trait?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>
                          <a:effectLst/>
                        </a:rPr>
                        <a:t>How would you practice these changes?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>
                          <a:effectLst/>
                        </a:rPr>
                        <a:t>How will you hold each other accountable?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Next steps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>
                          <a:effectLst/>
                        </a:rPr>
                        <a:t>Finalized traits and behaviors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>
                          <a:effectLst/>
                        </a:rPr>
                        <a:t>Branding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01" marR="460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Aon Hewitt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01" marR="4600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308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9B5AD-3C2A-45C3-8AC5-D88B14EA88B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5800" y="25908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003399"/>
                </a:solidFill>
                <a:latin typeface="Harabara" pitchFamily="34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sz="5000" dirty="0" smtClean="0"/>
              <a:t>DCHR </a:t>
            </a:r>
          </a:p>
          <a:p>
            <a:r>
              <a:rPr lang="en-US" sz="5000" dirty="0" smtClean="0"/>
              <a:t>Transformation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258327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2012: Our journey</a:t>
            </a:r>
            <a:endParaRPr lang="en-US" dirty="0"/>
          </a:p>
        </p:txBody>
      </p:sp>
      <p:pic>
        <p:nvPicPr>
          <p:cNvPr id="50178" name="Picture 2" descr="http://drspikecook.com/files/2012/02/istock_winding_road-1jdvrl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grpSp>
        <p:nvGrpSpPr>
          <p:cNvPr id="31" name="Group 30"/>
          <p:cNvGrpSpPr/>
          <p:nvPr/>
        </p:nvGrpSpPr>
        <p:grpSpPr>
          <a:xfrm>
            <a:off x="381000" y="6106924"/>
            <a:ext cx="4165598" cy="446276"/>
            <a:chOff x="270935" y="5667027"/>
            <a:chExt cx="4165598" cy="446276"/>
          </a:xfrm>
        </p:grpSpPr>
        <p:sp>
          <p:nvSpPr>
            <p:cNvPr id="15" name="TextBox 14"/>
            <p:cNvSpPr txBox="1"/>
            <p:nvPr/>
          </p:nvSpPr>
          <p:spPr>
            <a:xfrm>
              <a:off x="1625597" y="5667027"/>
              <a:ext cx="2810936" cy="446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latin typeface="+mj-lt"/>
                </a:rPr>
                <a:t>Director Stokes Appointment                        </a:t>
              </a:r>
              <a:r>
                <a:rPr lang="en-US" sz="1100" i="1" dirty="0" smtClean="0">
                  <a:latin typeface="+mj-lt"/>
                </a:rPr>
                <a:t>April 2011</a:t>
              </a:r>
              <a:endParaRPr lang="en-US" sz="1100" i="1" dirty="0">
                <a:latin typeface="+mj-lt"/>
              </a:endParaRP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 rot="10800000" flipV="1">
              <a:off x="510822" y="5813786"/>
              <a:ext cx="1159940" cy="8458"/>
            </a:xfrm>
            <a:prstGeom prst="straightConnector1">
              <a:avLst/>
            </a:prstGeom>
            <a:ln w="25400">
              <a:solidFill>
                <a:schemeClr val="bg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Flowchart: Connector 47"/>
            <p:cNvSpPr/>
            <p:nvPr/>
          </p:nvSpPr>
          <p:spPr>
            <a:xfrm>
              <a:off x="270935" y="5746044"/>
              <a:ext cx="146755" cy="135467"/>
            </a:xfrm>
            <a:prstGeom prst="flowChartConnector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24935" y="4916298"/>
            <a:ext cx="5322706" cy="850548"/>
            <a:chOff x="299156" y="5051769"/>
            <a:chExt cx="5322706" cy="850548"/>
          </a:xfrm>
        </p:grpSpPr>
        <p:sp>
          <p:nvSpPr>
            <p:cNvPr id="27" name="TextBox 26"/>
            <p:cNvSpPr txBox="1"/>
            <p:nvPr/>
          </p:nvSpPr>
          <p:spPr>
            <a:xfrm>
              <a:off x="1450615" y="5440652"/>
              <a:ext cx="41712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latin typeface="+mj-lt"/>
                </a:rPr>
                <a:t>Began HR  Culture Transformation Work</a:t>
              </a:r>
            </a:p>
            <a:p>
              <a:r>
                <a:rPr lang="en-US" sz="1100" i="1" dirty="0" smtClean="0">
                  <a:latin typeface="+mj-lt"/>
                </a:rPr>
                <a:t>September 2012</a:t>
              </a:r>
              <a:endParaRPr lang="en-US" sz="1100" i="1" dirty="0">
                <a:latin typeface="+mj-lt"/>
              </a:endParaRPr>
            </a:p>
          </p:txBody>
        </p:sp>
        <p:cxnSp>
          <p:nvCxnSpPr>
            <p:cNvPr id="36" name="Straight Arrow Connector 35"/>
            <p:cNvCxnSpPr>
              <a:stCxn id="27" idx="1"/>
            </p:cNvCxnSpPr>
            <p:nvPr/>
          </p:nvCxnSpPr>
          <p:spPr>
            <a:xfrm flipH="1" flipV="1">
              <a:off x="445911" y="5187236"/>
              <a:ext cx="1004704" cy="484249"/>
            </a:xfrm>
            <a:prstGeom prst="straightConnector1">
              <a:avLst/>
            </a:prstGeom>
            <a:ln w="25400">
              <a:solidFill>
                <a:schemeClr val="bg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Flowchart: Connector 50"/>
            <p:cNvSpPr/>
            <p:nvPr/>
          </p:nvSpPr>
          <p:spPr>
            <a:xfrm>
              <a:off x="299156" y="5051769"/>
              <a:ext cx="146755" cy="135467"/>
            </a:xfrm>
            <a:prstGeom prst="flowChartConnector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1569158" y="3981779"/>
            <a:ext cx="4283848" cy="1007440"/>
            <a:chOff x="1693333" y="3996258"/>
            <a:chExt cx="4283848" cy="1007440"/>
          </a:xfrm>
        </p:grpSpPr>
        <p:sp>
          <p:nvSpPr>
            <p:cNvPr id="29" name="TextBox 28"/>
            <p:cNvSpPr txBox="1"/>
            <p:nvPr/>
          </p:nvSpPr>
          <p:spPr>
            <a:xfrm>
              <a:off x="2505850" y="4372756"/>
              <a:ext cx="3471331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latin typeface="+mj-lt"/>
                </a:rPr>
                <a:t>Culture Assessment Work                                           (Interviews, Surveys, etc.)</a:t>
              </a:r>
            </a:p>
            <a:p>
              <a:r>
                <a:rPr lang="en-US" sz="1100" i="1" dirty="0" smtClean="0">
                  <a:latin typeface="+mj-lt"/>
                </a:rPr>
                <a:t>September-October 2012</a:t>
              </a:r>
              <a:endParaRPr lang="en-US" sz="1100" i="1" dirty="0">
                <a:latin typeface="+mj-lt"/>
              </a:endParaRPr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 flipH="1" flipV="1">
              <a:off x="1885244" y="4143022"/>
              <a:ext cx="620606" cy="452872"/>
            </a:xfrm>
            <a:prstGeom prst="straightConnector1">
              <a:avLst/>
            </a:prstGeom>
            <a:ln w="25400">
              <a:solidFill>
                <a:schemeClr val="bg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Flowchart: Connector 52"/>
            <p:cNvSpPr/>
            <p:nvPr/>
          </p:nvSpPr>
          <p:spPr>
            <a:xfrm>
              <a:off x="1693333" y="3996258"/>
              <a:ext cx="146755" cy="135467"/>
            </a:xfrm>
            <a:prstGeom prst="flowChartConnector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112881" y="2150533"/>
            <a:ext cx="3127026" cy="1202267"/>
            <a:chOff x="112881" y="2692404"/>
            <a:chExt cx="3127026" cy="993409"/>
          </a:xfrm>
        </p:grpSpPr>
        <p:sp>
          <p:nvSpPr>
            <p:cNvPr id="28" name="TextBox 27"/>
            <p:cNvSpPr txBox="1"/>
            <p:nvPr/>
          </p:nvSpPr>
          <p:spPr>
            <a:xfrm>
              <a:off x="112881" y="2692404"/>
              <a:ext cx="3127026" cy="5213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latin typeface="+mj-lt"/>
                </a:rPr>
                <a:t>Finalized Assessment                                                 and Recommendations</a:t>
              </a:r>
            </a:p>
            <a:p>
              <a:r>
                <a:rPr lang="en-US" sz="1100" i="1" dirty="0" smtClean="0">
                  <a:latin typeface="+mj-lt"/>
                </a:rPr>
                <a:t>November 2012</a:t>
              </a:r>
              <a:endParaRPr lang="en-US" sz="1100" i="1" dirty="0">
                <a:latin typeface="+mj-lt"/>
              </a:endParaRPr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>
              <a:off x="1004709" y="3186766"/>
              <a:ext cx="338674" cy="346659"/>
            </a:xfrm>
            <a:prstGeom prst="straightConnector1">
              <a:avLst/>
            </a:prstGeom>
            <a:ln w="25400">
              <a:solidFill>
                <a:schemeClr val="bg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Flowchart: Connector 56"/>
            <p:cNvSpPr/>
            <p:nvPr/>
          </p:nvSpPr>
          <p:spPr>
            <a:xfrm>
              <a:off x="1360311" y="3550346"/>
              <a:ext cx="146755" cy="135467"/>
            </a:xfrm>
            <a:prstGeom prst="flowChartConnector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533401" y="1371600"/>
            <a:ext cx="2607730" cy="1659467"/>
            <a:chOff x="1473198" y="1648183"/>
            <a:chExt cx="3426179" cy="1659467"/>
          </a:xfrm>
        </p:grpSpPr>
        <p:sp>
          <p:nvSpPr>
            <p:cNvPr id="30" name="TextBox 29"/>
            <p:cNvSpPr txBox="1"/>
            <p:nvPr/>
          </p:nvSpPr>
          <p:spPr>
            <a:xfrm>
              <a:off x="1473198" y="1648183"/>
              <a:ext cx="3426179" cy="446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latin typeface="+mj-lt"/>
                </a:rPr>
                <a:t>Customer Care Strategy Launch</a:t>
              </a:r>
            </a:p>
            <a:p>
              <a:r>
                <a:rPr lang="en-US" sz="1100" i="1" dirty="0" smtClean="0">
                  <a:latin typeface="+mj-lt"/>
                </a:rPr>
                <a:t>November-December 2012</a:t>
              </a:r>
              <a:endParaRPr lang="en-US" sz="1100" i="1" dirty="0">
                <a:latin typeface="+mj-lt"/>
              </a:endParaRPr>
            </a:p>
          </p:txBody>
        </p:sp>
        <p:sp>
          <p:nvSpPr>
            <p:cNvPr id="60" name="Flowchart: Connector 59"/>
            <p:cNvSpPr/>
            <p:nvPr/>
          </p:nvSpPr>
          <p:spPr>
            <a:xfrm>
              <a:off x="4176322" y="3172183"/>
              <a:ext cx="146755" cy="135467"/>
            </a:xfrm>
            <a:prstGeom prst="flowChartConnector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1" name="Straight Arrow Connector 60"/>
            <p:cNvCxnSpPr/>
            <p:nvPr/>
          </p:nvCxnSpPr>
          <p:spPr>
            <a:xfrm>
              <a:off x="3019067" y="2156178"/>
              <a:ext cx="1157255" cy="970470"/>
            </a:xfrm>
            <a:prstGeom prst="straightConnector1">
              <a:avLst/>
            </a:prstGeom>
            <a:ln w="25400">
              <a:solidFill>
                <a:schemeClr val="bg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4724400" y="2836333"/>
            <a:ext cx="3276600" cy="897467"/>
            <a:chOff x="5280377" y="3017325"/>
            <a:chExt cx="3276600" cy="897467"/>
          </a:xfrm>
        </p:grpSpPr>
        <p:sp>
          <p:nvSpPr>
            <p:cNvPr id="23" name="TextBox 22"/>
            <p:cNvSpPr txBox="1"/>
            <p:nvPr/>
          </p:nvSpPr>
          <p:spPr>
            <a:xfrm>
              <a:off x="6039551" y="3468516"/>
              <a:ext cx="2517426" cy="446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latin typeface="+mj-lt"/>
                </a:rPr>
                <a:t>Began Next Phase Action Planning</a:t>
              </a:r>
            </a:p>
            <a:p>
              <a:r>
                <a:rPr lang="en-US" sz="1100" i="1" dirty="0" smtClean="0">
                  <a:latin typeface="+mj-lt"/>
                </a:rPr>
                <a:t>January-February 2013</a:t>
              </a:r>
              <a:endParaRPr lang="en-US" sz="1100" i="1" dirty="0">
                <a:latin typeface="+mj-lt"/>
              </a:endParaRPr>
            </a:p>
          </p:txBody>
        </p:sp>
        <p:sp>
          <p:nvSpPr>
            <p:cNvPr id="64" name="Flowchart: Connector 63"/>
            <p:cNvSpPr/>
            <p:nvPr/>
          </p:nvSpPr>
          <p:spPr>
            <a:xfrm>
              <a:off x="5280377" y="3017325"/>
              <a:ext cx="146755" cy="135467"/>
            </a:xfrm>
            <a:prstGeom prst="flowChartConnector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5" name="Straight Arrow Connector 64"/>
            <p:cNvCxnSpPr/>
            <p:nvPr/>
          </p:nvCxnSpPr>
          <p:spPr>
            <a:xfrm flipH="1" flipV="1">
              <a:off x="5582354" y="3212059"/>
              <a:ext cx="524936" cy="276208"/>
            </a:xfrm>
            <a:prstGeom prst="straightConnector1">
              <a:avLst/>
            </a:prstGeom>
            <a:ln w="25400">
              <a:solidFill>
                <a:schemeClr val="bg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2667000" y="1655058"/>
            <a:ext cx="2585155" cy="766409"/>
            <a:chOff x="4368811" y="1875183"/>
            <a:chExt cx="2585155" cy="766409"/>
          </a:xfrm>
        </p:grpSpPr>
        <p:sp>
          <p:nvSpPr>
            <p:cNvPr id="24" name="TextBox 23"/>
            <p:cNvSpPr txBox="1"/>
            <p:nvPr/>
          </p:nvSpPr>
          <p:spPr>
            <a:xfrm>
              <a:off x="4368811" y="1875183"/>
              <a:ext cx="2297286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latin typeface="+mj-lt"/>
                </a:rPr>
                <a:t>Job Specification Re-engineering</a:t>
              </a:r>
            </a:p>
            <a:p>
              <a:r>
                <a:rPr lang="en-US" sz="1200" b="1" dirty="0" smtClean="0">
                  <a:latin typeface="+mj-lt"/>
                </a:rPr>
                <a:t>(Class &amp; Comp)</a:t>
              </a:r>
              <a:br>
                <a:rPr lang="en-US" sz="1200" b="1" dirty="0" smtClean="0">
                  <a:latin typeface="+mj-lt"/>
                </a:rPr>
              </a:br>
              <a:r>
                <a:rPr lang="en-US" sz="1100" i="1" dirty="0" smtClean="0">
                  <a:latin typeface="+mj-lt"/>
                </a:rPr>
                <a:t>February 2013</a:t>
              </a:r>
              <a:endParaRPr lang="en-US" sz="1100" i="1" dirty="0">
                <a:latin typeface="+mj-lt"/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>
              <a:off x="6045211" y="2314218"/>
              <a:ext cx="682977" cy="191907"/>
            </a:xfrm>
            <a:prstGeom prst="straightConnector1">
              <a:avLst/>
            </a:prstGeom>
            <a:ln w="25400">
              <a:solidFill>
                <a:schemeClr val="bg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Flowchart: Connector 66"/>
            <p:cNvSpPr/>
            <p:nvPr/>
          </p:nvSpPr>
          <p:spPr>
            <a:xfrm>
              <a:off x="6807211" y="2506125"/>
              <a:ext cx="146755" cy="135467"/>
            </a:xfrm>
            <a:prstGeom prst="flowChartConnector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7855392" y="0"/>
            <a:ext cx="1230489" cy="1016000"/>
            <a:chOff x="7855392" y="722487"/>
            <a:chExt cx="1230489" cy="1016000"/>
          </a:xfrm>
        </p:grpSpPr>
        <p:sp>
          <p:nvSpPr>
            <p:cNvPr id="46" name="5-Point Star 45"/>
            <p:cNvSpPr/>
            <p:nvPr/>
          </p:nvSpPr>
          <p:spPr>
            <a:xfrm>
              <a:off x="7857068" y="722487"/>
              <a:ext cx="1196622" cy="1016000"/>
            </a:xfrm>
            <a:prstGeom prst="star5">
              <a:avLst>
                <a:gd name="adj" fmla="val 17483"/>
                <a:gd name="hf" fmla="val 105146"/>
                <a:gd name="vf" fmla="val 110557"/>
              </a:avLst>
            </a:prstGeom>
            <a:solidFill>
              <a:srgbClr val="92D050"/>
            </a:solidFill>
            <a:ln>
              <a:solidFill>
                <a:schemeClr val="accent4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855392" y="1095024"/>
              <a:ext cx="123048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>
                  <a:solidFill>
                    <a:schemeClr val="bg1"/>
                  </a:solidFill>
                  <a:latin typeface="Arial Black" pitchFamily="34" charset="0"/>
                </a:rPr>
                <a:t>DCHR</a:t>
              </a:r>
            </a:p>
            <a:p>
              <a:pPr algn="ctr"/>
              <a:r>
                <a:rPr lang="en-US" sz="1000" b="1" dirty="0" smtClean="0">
                  <a:solidFill>
                    <a:schemeClr val="bg1"/>
                  </a:solidFill>
                  <a:latin typeface="Arial Black" pitchFamily="34" charset="0"/>
                </a:rPr>
                <a:t>Brand</a:t>
              </a:r>
              <a:endParaRPr lang="en-US" sz="10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43" name="Title 1"/>
          <p:cNvSpPr txBox="1">
            <a:spLocks/>
          </p:cNvSpPr>
          <p:nvPr/>
        </p:nvSpPr>
        <p:spPr>
          <a:xfrm>
            <a:off x="457200" y="-152400"/>
            <a:ext cx="8305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003399"/>
                </a:solidFill>
                <a:latin typeface="Harabara" pitchFamily="34" charset="0"/>
                <a:ea typeface="+mj-ea"/>
                <a:cs typeface="Times New Roman" pitchFamily="18" charset="0"/>
              </a:defRPr>
            </a:lvl1pPr>
          </a:lstStyle>
          <a:p>
            <a:pPr algn="l"/>
            <a:r>
              <a:rPr lang="en-US" sz="4000" dirty="0" smtClean="0"/>
              <a:t>Our Journey…</a:t>
            </a:r>
            <a:endParaRPr lang="en-US" sz="4000" dirty="0"/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7348" y="5821134"/>
            <a:ext cx="2262503" cy="487628"/>
          </a:xfrm>
          <a:prstGeom prst="rect">
            <a:avLst/>
          </a:prstGeom>
        </p:spPr>
      </p:pic>
      <p:sp>
        <p:nvSpPr>
          <p:cNvPr id="47" name="TextBox 46"/>
          <p:cNvSpPr txBox="1"/>
          <p:nvPr/>
        </p:nvSpPr>
        <p:spPr>
          <a:xfrm>
            <a:off x="7848599" y="986135"/>
            <a:ext cx="121639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+mj-lt"/>
              </a:rPr>
              <a:t> </a:t>
            </a:r>
            <a:r>
              <a:rPr lang="en-US" sz="1200" b="1" dirty="0" smtClean="0">
                <a:latin typeface="+mj-lt"/>
              </a:rPr>
              <a:t>December </a:t>
            </a:r>
            <a:r>
              <a:rPr lang="en-US" sz="1200" b="1" dirty="0" smtClean="0">
                <a:latin typeface="+mj-lt"/>
              </a:rPr>
              <a:t>2013</a:t>
            </a:r>
          </a:p>
        </p:txBody>
      </p:sp>
      <p:grpSp>
        <p:nvGrpSpPr>
          <p:cNvPr id="52" name="Group 51"/>
          <p:cNvGrpSpPr/>
          <p:nvPr/>
        </p:nvGrpSpPr>
        <p:grpSpPr>
          <a:xfrm>
            <a:off x="3581400" y="3200400"/>
            <a:ext cx="3112911" cy="1036135"/>
            <a:chOff x="5444066" y="2802457"/>
            <a:chExt cx="3112911" cy="1036135"/>
          </a:xfrm>
        </p:grpSpPr>
        <p:sp>
          <p:nvSpPr>
            <p:cNvPr id="54" name="TextBox 53"/>
            <p:cNvSpPr txBox="1"/>
            <p:nvPr/>
          </p:nvSpPr>
          <p:spPr>
            <a:xfrm>
              <a:off x="6039551" y="3392316"/>
              <a:ext cx="2517426" cy="446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latin typeface="+mj-lt"/>
                </a:rPr>
                <a:t>Began Next Phase Action Planning</a:t>
              </a:r>
            </a:p>
            <a:p>
              <a:r>
                <a:rPr lang="en-US" sz="1100" i="1" dirty="0" smtClean="0">
                  <a:latin typeface="+mj-lt"/>
                </a:rPr>
                <a:t>January-February 2013</a:t>
              </a:r>
              <a:endParaRPr lang="en-US" sz="1100" i="1" dirty="0">
                <a:latin typeface="+mj-lt"/>
              </a:endParaRPr>
            </a:p>
          </p:txBody>
        </p:sp>
        <p:sp>
          <p:nvSpPr>
            <p:cNvPr id="55" name="Flowchart: Connector 54"/>
            <p:cNvSpPr/>
            <p:nvPr/>
          </p:nvSpPr>
          <p:spPr>
            <a:xfrm>
              <a:off x="5444066" y="2802457"/>
              <a:ext cx="146755" cy="135467"/>
            </a:xfrm>
            <a:prstGeom prst="flowChartConnector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6" name="Straight Arrow Connector 55"/>
            <p:cNvCxnSpPr/>
            <p:nvPr/>
          </p:nvCxnSpPr>
          <p:spPr>
            <a:xfrm flipH="1" flipV="1">
              <a:off x="5624685" y="3031056"/>
              <a:ext cx="482605" cy="457210"/>
            </a:xfrm>
            <a:prstGeom prst="straightConnector1">
              <a:avLst/>
            </a:prstGeom>
            <a:ln w="25400">
              <a:solidFill>
                <a:schemeClr val="bg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Group 62"/>
          <p:cNvGrpSpPr/>
          <p:nvPr/>
        </p:nvGrpSpPr>
        <p:grpSpPr>
          <a:xfrm>
            <a:off x="4937252" y="778386"/>
            <a:ext cx="2102783" cy="1248589"/>
            <a:chOff x="5755694" y="339114"/>
            <a:chExt cx="2102783" cy="1248589"/>
          </a:xfrm>
        </p:grpSpPr>
        <p:sp>
          <p:nvSpPr>
            <p:cNvPr id="66" name="TextBox 65"/>
            <p:cNvSpPr txBox="1"/>
            <p:nvPr/>
          </p:nvSpPr>
          <p:spPr>
            <a:xfrm>
              <a:off x="5755694" y="339114"/>
              <a:ext cx="1745541" cy="9694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latin typeface="+mj-lt"/>
                </a:rPr>
                <a:t>Continue HR Culture</a:t>
              </a:r>
            </a:p>
            <a:p>
              <a:pPr algn="ctr"/>
              <a:r>
                <a:rPr lang="en-US" sz="1200" b="1" dirty="0" smtClean="0">
                  <a:latin typeface="+mj-lt"/>
                </a:rPr>
                <a:t>Transformation WorK</a:t>
              </a:r>
            </a:p>
            <a:p>
              <a:pPr algn="ctr"/>
              <a:r>
                <a:rPr lang="en-US" sz="1100" i="1" dirty="0" smtClean="0">
                  <a:latin typeface="+mj-lt"/>
                </a:rPr>
                <a:t>September </a:t>
              </a:r>
              <a:r>
                <a:rPr lang="en-US" sz="1100" i="1" dirty="0" smtClean="0">
                  <a:latin typeface="+mj-lt"/>
                </a:rPr>
                <a:t>2013</a:t>
              </a:r>
            </a:p>
            <a:p>
              <a:r>
                <a:rPr lang="en-US" sz="1100" b="1" i="1" dirty="0" smtClean="0">
                  <a:solidFill>
                    <a:srgbClr val="FF0000"/>
                  </a:solidFill>
                </a:rPr>
                <a:t>          WE </a:t>
              </a:r>
              <a:r>
                <a:rPr lang="en-US" sz="1100" b="1" i="1" dirty="0">
                  <a:solidFill>
                    <a:srgbClr val="FF0000"/>
                  </a:solidFill>
                </a:rPr>
                <a:t>ARE HERE!!</a:t>
              </a:r>
            </a:p>
            <a:p>
              <a:endParaRPr lang="en-US" sz="1100" i="1" dirty="0">
                <a:latin typeface="+mj-lt"/>
              </a:endParaRPr>
            </a:p>
          </p:txBody>
        </p:sp>
        <p:sp>
          <p:nvSpPr>
            <p:cNvPr id="68" name="Flowchart: Connector 67"/>
            <p:cNvSpPr/>
            <p:nvPr/>
          </p:nvSpPr>
          <p:spPr>
            <a:xfrm>
              <a:off x="7711722" y="1474810"/>
              <a:ext cx="146755" cy="112893"/>
            </a:xfrm>
            <a:prstGeom prst="flowChartConnector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9" name="Straight Arrow Connector 68"/>
            <p:cNvCxnSpPr/>
            <p:nvPr/>
          </p:nvCxnSpPr>
          <p:spPr>
            <a:xfrm>
              <a:off x="6672107" y="1149670"/>
              <a:ext cx="925022" cy="341827"/>
            </a:xfrm>
            <a:prstGeom prst="straightConnector1">
              <a:avLst/>
            </a:prstGeom>
            <a:ln w="25400">
              <a:solidFill>
                <a:schemeClr val="bg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Group 69"/>
          <p:cNvGrpSpPr/>
          <p:nvPr/>
        </p:nvGrpSpPr>
        <p:grpSpPr>
          <a:xfrm>
            <a:off x="6139745" y="2466492"/>
            <a:ext cx="3004255" cy="777645"/>
            <a:chOff x="5280377" y="3017325"/>
            <a:chExt cx="3004255" cy="777645"/>
          </a:xfrm>
        </p:grpSpPr>
        <p:sp>
          <p:nvSpPr>
            <p:cNvPr id="73" name="TextBox 72"/>
            <p:cNvSpPr txBox="1"/>
            <p:nvPr/>
          </p:nvSpPr>
          <p:spPr>
            <a:xfrm>
              <a:off x="6203700" y="3164028"/>
              <a:ext cx="2080932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Launch HRE Workstreams</a:t>
              </a:r>
            </a:p>
            <a:p>
              <a:r>
                <a:rPr lang="en-US" sz="1200" b="1" dirty="0"/>
                <a:t>(L&amp;D, Recruit &amp; Staff) </a:t>
              </a:r>
              <a:endParaRPr lang="en-US" sz="1200" b="1" dirty="0" smtClean="0"/>
            </a:p>
            <a:p>
              <a:r>
                <a:rPr lang="en-US" sz="1100" i="1" dirty="0" smtClean="0">
                  <a:latin typeface="+mj-lt"/>
                </a:rPr>
                <a:t>April 2013</a:t>
              </a:r>
              <a:endParaRPr lang="en-US" sz="1100" i="1" dirty="0">
                <a:latin typeface="+mj-lt"/>
              </a:endParaRPr>
            </a:p>
          </p:txBody>
        </p:sp>
        <p:sp>
          <p:nvSpPr>
            <p:cNvPr id="74" name="Flowchart: Connector 73"/>
            <p:cNvSpPr/>
            <p:nvPr/>
          </p:nvSpPr>
          <p:spPr>
            <a:xfrm>
              <a:off x="5280377" y="3017325"/>
              <a:ext cx="146755" cy="135467"/>
            </a:xfrm>
            <a:prstGeom prst="flowChartConnector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5" name="Straight Arrow Connector 74"/>
            <p:cNvCxnSpPr/>
            <p:nvPr/>
          </p:nvCxnSpPr>
          <p:spPr>
            <a:xfrm flipH="1" flipV="1">
              <a:off x="5582354" y="3212059"/>
              <a:ext cx="524936" cy="188839"/>
            </a:xfrm>
            <a:prstGeom prst="straightConnector1">
              <a:avLst/>
            </a:prstGeom>
            <a:ln w="25400">
              <a:solidFill>
                <a:schemeClr val="bg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Group 76"/>
          <p:cNvGrpSpPr/>
          <p:nvPr/>
        </p:nvGrpSpPr>
        <p:grpSpPr>
          <a:xfrm>
            <a:off x="4571998" y="250254"/>
            <a:ext cx="2514600" cy="644675"/>
            <a:chOff x="5438430" y="952695"/>
            <a:chExt cx="2074323" cy="644675"/>
          </a:xfrm>
        </p:grpSpPr>
        <p:sp>
          <p:nvSpPr>
            <p:cNvPr id="78" name="TextBox 77"/>
            <p:cNvSpPr txBox="1"/>
            <p:nvPr/>
          </p:nvSpPr>
          <p:spPr>
            <a:xfrm>
              <a:off x="5438430" y="952695"/>
              <a:ext cx="1605839" cy="446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latin typeface="+mj-lt"/>
                </a:rPr>
                <a:t>Finalize Culture Traits</a:t>
              </a:r>
            </a:p>
            <a:p>
              <a:r>
                <a:rPr lang="en-US" sz="1100" i="1" dirty="0" smtClean="0">
                  <a:latin typeface="+mj-lt"/>
                </a:rPr>
                <a:t>September-October 2013</a:t>
              </a:r>
            </a:p>
          </p:txBody>
        </p:sp>
        <p:sp>
          <p:nvSpPr>
            <p:cNvPr id="79" name="Flowchart: Connector 78"/>
            <p:cNvSpPr/>
            <p:nvPr/>
          </p:nvSpPr>
          <p:spPr>
            <a:xfrm>
              <a:off x="7365998" y="1461903"/>
              <a:ext cx="146755" cy="135467"/>
            </a:xfrm>
            <a:prstGeom prst="flowChartConnector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0" name="Straight Arrow Connector 79"/>
            <p:cNvCxnSpPr/>
            <p:nvPr/>
          </p:nvCxnSpPr>
          <p:spPr>
            <a:xfrm>
              <a:off x="6792212" y="1275033"/>
              <a:ext cx="466542" cy="248967"/>
            </a:xfrm>
            <a:prstGeom prst="straightConnector1">
              <a:avLst/>
            </a:prstGeom>
            <a:ln w="25400">
              <a:solidFill>
                <a:schemeClr val="bg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78431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1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20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Have We Done?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3"/>
          </p:nvPr>
        </p:nvSpPr>
        <p:spPr>
          <a:xfrm>
            <a:off x="152400" y="838200"/>
            <a:ext cx="8610600" cy="54102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Have We Done?</a:t>
            </a:r>
          </a:p>
          <a:p>
            <a:pPr marL="0" indent="0">
              <a:spcBef>
                <a:spcPts val="0"/>
              </a:spcBef>
              <a:buNone/>
            </a:pPr>
            <a:endParaRPr lang="en-US" sz="900" b="1" dirty="0" smtClean="0"/>
          </a:p>
          <a:p>
            <a:pPr>
              <a:spcBef>
                <a:spcPts val="0"/>
              </a:spcBef>
            </a:pPr>
            <a:r>
              <a:rPr lang="en-US" sz="1800" dirty="0" smtClean="0"/>
              <a:t>Three HR Effectiveness Work Streams were identified from the comprehensive analysis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Learning and Development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Recruitment 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Staffing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Customer 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Care and Cultural Transformation </a:t>
            </a:r>
          </a:p>
          <a:p>
            <a:pPr>
              <a:spcBef>
                <a:spcPts val="0"/>
              </a:spcBef>
            </a:pPr>
            <a:endParaRPr lang="en-US" sz="1800" dirty="0" smtClean="0"/>
          </a:p>
          <a:p>
            <a:pPr>
              <a:spcBef>
                <a:spcPts val="0"/>
              </a:spcBef>
            </a:pPr>
            <a:r>
              <a:rPr lang="en-US" sz="1800" dirty="0" smtClean="0"/>
              <a:t>Activated Work Streams 1 and 2  in April 2013</a:t>
            </a:r>
          </a:p>
          <a:p>
            <a:pPr>
              <a:spcBef>
                <a:spcPts val="0"/>
              </a:spcBef>
            </a:pPr>
            <a:endParaRPr lang="en-US" sz="1800" dirty="0" smtClean="0"/>
          </a:p>
          <a:p>
            <a:pPr>
              <a:spcBef>
                <a:spcPts val="0"/>
              </a:spcBef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Classification 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Compensation Reform </a:t>
            </a:r>
            <a:r>
              <a:rPr lang="en-US" sz="1800" dirty="0" smtClean="0"/>
              <a:t>committee continued its efforts as planned with Labor Management Team.</a:t>
            </a:r>
          </a:p>
          <a:p>
            <a:pPr>
              <a:spcBef>
                <a:spcPts val="0"/>
              </a:spcBef>
            </a:pPr>
            <a:endParaRPr lang="en-US" sz="1800" dirty="0" smtClean="0"/>
          </a:p>
          <a:p>
            <a:pPr>
              <a:spcBef>
                <a:spcPts val="0"/>
              </a:spcBef>
            </a:pP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Cultural Transformation </a:t>
            </a:r>
            <a:r>
              <a:rPr lang="en-US" sz="1800" dirty="0"/>
              <a:t>work will launch by September 2013 through partnership with the consulting </a:t>
            </a:r>
            <a:r>
              <a:rPr lang="en-US" sz="1800" dirty="0" smtClean="0"/>
              <a:t>firm and LMPC.  </a:t>
            </a:r>
            <a:endParaRPr lang="en-US" sz="1800" dirty="0"/>
          </a:p>
          <a:p>
            <a:pPr>
              <a:spcBef>
                <a:spcPts val="0"/>
              </a:spcBef>
            </a:pPr>
            <a:endParaRPr lang="en-US" sz="1800" dirty="0" smtClean="0"/>
          </a:p>
          <a:p>
            <a:pPr>
              <a:spcBef>
                <a:spcPts val="0"/>
              </a:spcBef>
            </a:pPr>
            <a:r>
              <a:rPr lang="en-US" sz="1800" dirty="0"/>
              <a:t>DCHR 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Customer Care Strategy</a:t>
            </a:r>
            <a:r>
              <a:rPr lang="en-US" sz="1800" dirty="0"/>
              <a:t> </a:t>
            </a:r>
            <a:r>
              <a:rPr lang="en-US" sz="1800" dirty="0" smtClean="0"/>
              <a:t>first </a:t>
            </a:r>
            <a:r>
              <a:rPr lang="en-US" sz="1800" dirty="0"/>
              <a:t>pilot </a:t>
            </a:r>
            <a:r>
              <a:rPr lang="en-US" sz="1800" dirty="0" smtClean="0"/>
              <a:t>was launched in </a:t>
            </a:r>
            <a:r>
              <a:rPr lang="en-US" sz="1800" dirty="0"/>
              <a:t>November 2012 and second pilot in July 2013.</a:t>
            </a:r>
          </a:p>
          <a:p>
            <a:pPr>
              <a:spcBef>
                <a:spcPts val="0"/>
              </a:spcBef>
            </a:pPr>
            <a:endParaRPr lang="en-US" sz="1800" dirty="0" smtClean="0"/>
          </a:p>
          <a:p>
            <a:pPr>
              <a:spcBef>
                <a:spcPts val="0"/>
              </a:spcBef>
            </a:pPr>
            <a:endParaRPr lang="en-US" sz="1800" dirty="0"/>
          </a:p>
          <a:p>
            <a:pPr marL="0" indent="0">
              <a:spcBef>
                <a:spcPts val="0"/>
              </a:spcBef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5163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-152400"/>
            <a:ext cx="6858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How Did We Get 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52400" y="838200"/>
            <a:ext cx="8610600" cy="54102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the HR Effectiveness Initiatives?</a:t>
            </a:r>
          </a:p>
          <a:p>
            <a:pPr marL="0" indent="0">
              <a:spcBef>
                <a:spcPts val="0"/>
              </a:spcBef>
              <a:buNone/>
            </a:pPr>
            <a:endParaRPr lang="en-US" sz="900" b="1" dirty="0" smtClean="0"/>
          </a:p>
          <a:p>
            <a:pPr>
              <a:spcBef>
                <a:spcPts val="0"/>
              </a:spcBef>
            </a:pPr>
            <a:r>
              <a:rPr lang="en-US" sz="1800" dirty="0" smtClean="0"/>
              <a:t>Obtain clear </a:t>
            </a:r>
            <a:r>
              <a:rPr lang="en-US" sz="1800" dirty="0"/>
              <a:t>understanding </a:t>
            </a:r>
            <a:r>
              <a:rPr lang="en-US" sz="1800" dirty="0" smtClean="0"/>
              <a:t>and </a:t>
            </a:r>
            <a:r>
              <a:rPr lang="en-US" sz="1800" dirty="0"/>
              <a:t>oversight for </a:t>
            </a:r>
            <a:r>
              <a:rPr lang="en-US" sz="1800" dirty="0" smtClean="0"/>
              <a:t>training and the development opportunities for employees across </a:t>
            </a:r>
            <a:r>
              <a:rPr lang="en-US" sz="1800" dirty="0"/>
              <a:t>the District. </a:t>
            </a:r>
          </a:p>
          <a:p>
            <a:pPr>
              <a:spcBef>
                <a:spcPts val="0"/>
              </a:spcBef>
            </a:pPr>
            <a:endParaRPr lang="en-US" sz="1800" dirty="0" smtClean="0"/>
          </a:p>
          <a:p>
            <a:pPr>
              <a:spcBef>
                <a:spcPts val="0"/>
              </a:spcBef>
            </a:pPr>
            <a:r>
              <a:rPr lang="en-US" sz="1800" dirty="0" smtClean="0"/>
              <a:t>2012 DC Department of Human Resources (DCHR) engaged a consulting firm to conduct a comprehensive analysis of HR  Services, Culture and Training.  </a:t>
            </a:r>
          </a:p>
          <a:p>
            <a:pPr>
              <a:spcBef>
                <a:spcPts val="0"/>
              </a:spcBef>
            </a:pPr>
            <a:endParaRPr lang="en-US" sz="1800" dirty="0" smtClean="0"/>
          </a:p>
          <a:p>
            <a:pPr>
              <a:spcBef>
                <a:spcPts val="0"/>
              </a:spcBef>
            </a:pPr>
            <a:r>
              <a:rPr lang="en-US" sz="1800" dirty="0" smtClean="0"/>
              <a:t>Survey results validated key areas for improvement.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dirty="0"/>
          </a:p>
          <a:p>
            <a:pPr>
              <a:spcBef>
                <a:spcPts val="0"/>
              </a:spcBef>
            </a:pPr>
            <a:r>
              <a:rPr lang="en-US" sz="1800" dirty="0"/>
              <a:t>Classification and Compensation Reform </a:t>
            </a:r>
            <a:r>
              <a:rPr lang="en-US" sz="1800" dirty="0" smtClean="0"/>
              <a:t>had already begun.  Work originated </a:t>
            </a:r>
            <a:r>
              <a:rPr lang="en-US" sz="1800" dirty="0"/>
              <a:t>in 2002 as part of Labor Management and DC Government Administration agreement</a:t>
            </a:r>
            <a:r>
              <a:rPr lang="en-US" sz="1800" dirty="0" smtClean="0"/>
              <a:t>.</a:t>
            </a:r>
          </a:p>
          <a:p>
            <a:pPr>
              <a:spcBef>
                <a:spcPts val="0"/>
              </a:spcBef>
            </a:pPr>
            <a:endParaRPr lang="en-US" sz="1800" dirty="0" smtClean="0"/>
          </a:p>
          <a:p>
            <a:pPr>
              <a:spcBef>
                <a:spcPts val="0"/>
              </a:spcBef>
            </a:pPr>
            <a:r>
              <a:rPr lang="en-US" sz="1800" dirty="0" smtClean="0"/>
              <a:t>DCHR had already launched the Customer Care Strategy efforts at the end of FY2012</a:t>
            </a:r>
          </a:p>
          <a:p>
            <a:pPr>
              <a:spcBef>
                <a:spcPts val="0"/>
              </a:spcBef>
            </a:pPr>
            <a:endParaRPr lang="en-US" sz="1800" dirty="0"/>
          </a:p>
          <a:p>
            <a:pPr>
              <a:spcBef>
                <a:spcPts val="0"/>
              </a:spcBef>
            </a:pPr>
            <a:r>
              <a:rPr lang="en-US" sz="1800" dirty="0" smtClean="0"/>
              <a:t>DCHR </a:t>
            </a:r>
            <a:r>
              <a:rPr lang="en-US" sz="1800" dirty="0"/>
              <a:t>had already begun the SWOT analysis with HR community to gain insight on HR services, processes and systems.  </a:t>
            </a:r>
          </a:p>
          <a:p>
            <a:pPr>
              <a:spcBef>
                <a:spcPts val="0"/>
              </a:spcBef>
            </a:pPr>
            <a:endParaRPr lang="en-US" sz="1800" dirty="0"/>
          </a:p>
          <a:p>
            <a:pPr marL="0" indent="0">
              <a:spcBef>
                <a:spcPts val="0"/>
              </a:spcBef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21406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-152400"/>
            <a:ext cx="78486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What Does this Mean? 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3"/>
          </p:nvPr>
        </p:nvSpPr>
        <p:spPr>
          <a:xfrm>
            <a:off x="152400" y="838200"/>
            <a:ext cx="8610600" cy="54102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endParaRPr lang="en-US" sz="900" b="1" dirty="0" smtClean="0"/>
          </a:p>
          <a:p>
            <a:pPr marL="0" indent="0">
              <a:spcBef>
                <a:spcPts val="0"/>
              </a:spcBef>
              <a:buNone/>
            </a:pPr>
            <a:endParaRPr lang="en-US" sz="900" b="1" dirty="0" smtClean="0"/>
          </a:p>
          <a:p>
            <a:pPr marL="0" indent="0">
              <a:buNone/>
            </a:pPr>
            <a:r>
              <a:rPr lang="en-US" sz="2200" dirty="0" smtClean="0"/>
              <a:t>                                        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Job Specifications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>
              <a:spcBef>
                <a:spcPts val="0"/>
              </a:spcBef>
            </a:pPr>
            <a:endParaRPr lang="en-US" sz="2200" dirty="0" smtClean="0"/>
          </a:p>
          <a:p>
            <a:pPr>
              <a:spcBef>
                <a:spcPts val="0"/>
              </a:spcBef>
            </a:pPr>
            <a:endParaRPr lang="en-US" sz="2200" dirty="0" smtClean="0"/>
          </a:p>
          <a:p>
            <a:pPr marL="0" indent="0">
              <a:spcBef>
                <a:spcPts val="0"/>
              </a:spcBef>
              <a:buNone/>
            </a:pPr>
            <a:endParaRPr lang="en-US" sz="1800" dirty="0"/>
          </a:p>
        </p:txBody>
      </p:sp>
      <p:sp>
        <p:nvSpPr>
          <p:cNvPr id="5" name="Freeform 5"/>
          <p:cNvSpPr>
            <a:spLocks/>
          </p:cNvSpPr>
          <p:nvPr/>
        </p:nvSpPr>
        <p:spPr bwMode="auto">
          <a:xfrm>
            <a:off x="2270234" y="1583272"/>
            <a:ext cx="2400792" cy="2761978"/>
          </a:xfrm>
          <a:custGeom>
            <a:avLst/>
            <a:gdLst>
              <a:gd name="T0" fmla="*/ 1956 w 2151"/>
              <a:gd name="T1" fmla="*/ 861 h 2586"/>
              <a:gd name="T2" fmla="*/ 2010 w 2151"/>
              <a:gd name="T3" fmla="*/ 884 h 2586"/>
              <a:gd name="T4" fmla="*/ 2054 w 2151"/>
              <a:gd name="T5" fmla="*/ 931 h 2586"/>
              <a:gd name="T6" fmla="*/ 2075 w 2151"/>
              <a:gd name="T7" fmla="*/ 965 h 2586"/>
              <a:gd name="T8" fmla="*/ 2104 w 2151"/>
              <a:gd name="T9" fmla="*/ 988 h 2586"/>
              <a:gd name="T10" fmla="*/ 2132 w 2151"/>
              <a:gd name="T11" fmla="*/ 983 h 2586"/>
              <a:gd name="T12" fmla="*/ 2148 w 2151"/>
              <a:gd name="T13" fmla="*/ 955 h 2586"/>
              <a:gd name="T14" fmla="*/ 0 w 2151"/>
              <a:gd name="T15" fmla="*/ 0 h 2586"/>
              <a:gd name="T16" fmla="*/ 933 w 2151"/>
              <a:gd name="T17" fmla="*/ 2156 h 2586"/>
              <a:gd name="T18" fmla="*/ 965 w 2151"/>
              <a:gd name="T19" fmla="*/ 2161 h 2586"/>
              <a:gd name="T20" fmla="*/ 988 w 2151"/>
              <a:gd name="T21" fmla="*/ 2182 h 2586"/>
              <a:gd name="T22" fmla="*/ 985 w 2151"/>
              <a:gd name="T23" fmla="*/ 2210 h 2586"/>
              <a:gd name="T24" fmla="*/ 957 w 2151"/>
              <a:gd name="T25" fmla="*/ 2239 h 2586"/>
              <a:gd name="T26" fmla="*/ 918 w 2151"/>
              <a:gd name="T27" fmla="*/ 2264 h 2586"/>
              <a:gd name="T28" fmla="*/ 879 w 2151"/>
              <a:gd name="T29" fmla="*/ 2309 h 2586"/>
              <a:gd name="T30" fmla="*/ 859 w 2151"/>
              <a:gd name="T31" fmla="*/ 2368 h 2586"/>
              <a:gd name="T32" fmla="*/ 863 w 2151"/>
              <a:gd name="T33" fmla="*/ 2426 h 2586"/>
              <a:gd name="T34" fmla="*/ 900 w 2151"/>
              <a:gd name="T35" fmla="*/ 2498 h 2586"/>
              <a:gd name="T36" fmla="*/ 968 w 2151"/>
              <a:gd name="T37" fmla="*/ 2552 h 2586"/>
              <a:gd name="T38" fmla="*/ 1058 w 2151"/>
              <a:gd name="T39" fmla="*/ 2582 h 2586"/>
              <a:gd name="T40" fmla="*/ 1133 w 2151"/>
              <a:gd name="T41" fmla="*/ 2584 h 2586"/>
              <a:gd name="T42" fmla="*/ 1227 w 2151"/>
              <a:gd name="T43" fmla="*/ 2561 h 2586"/>
              <a:gd name="T44" fmla="*/ 1300 w 2151"/>
              <a:gd name="T45" fmla="*/ 2513 h 2586"/>
              <a:gd name="T46" fmla="*/ 1346 w 2151"/>
              <a:gd name="T47" fmla="*/ 2444 h 2586"/>
              <a:gd name="T48" fmla="*/ 1357 w 2151"/>
              <a:gd name="T49" fmla="*/ 2386 h 2586"/>
              <a:gd name="T50" fmla="*/ 1344 w 2151"/>
              <a:gd name="T51" fmla="*/ 2322 h 2586"/>
              <a:gd name="T52" fmla="*/ 1313 w 2151"/>
              <a:gd name="T53" fmla="*/ 2278 h 2586"/>
              <a:gd name="T54" fmla="*/ 1269 w 2151"/>
              <a:gd name="T55" fmla="*/ 2244 h 2586"/>
              <a:gd name="T56" fmla="*/ 1235 w 2151"/>
              <a:gd name="T57" fmla="*/ 2218 h 2586"/>
              <a:gd name="T58" fmla="*/ 1225 w 2151"/>
              <a:gd name="T59" fmla="*/ 2189 h 2586"/>
              <a:gd name="T60" fmla="*/ 1242 w 2151"/>
              <a:gd name="T61" fmla="*/ 2166 h 2586"/>
              <a:gd name="T62" fmla="*/ 1282 w 2151"/>
              <a:gd name="T63" fmla="*/ 2156 h 2586"/>
              <a:gd name="T64" fmla="*/ 2151 w 2151"/>
              <a:gd name="T65" fmla="*/ 1281 h 2586"/>
              <a:gd name="T66" fmla="*/ 2146 w 2151"/>
              <a:gd name="T67" fmla="*/ 1248 h 2586"/>
              <a:gd name="T68" fmla="*/ 2125 w 2151"/>
              <a:gd name="T69" fmla="*/ 1225 h 2586"/>
              <a:gd name="T70" fmla="*/ 2097 w 2151"/>
              <a:gd name="T71" fmla="*/ 1229 h 2586"/>
              <a:gd name="T72" fmla="*/ 2068 w 2151"/>
              <a:gd name="T73" fmla="*/ 1258 h 2586"/>
              <a:gd name="T74" fmla="*/ 2044 w 2151"/>
              <a:gd name="T75" fmla="*/ 1295 h 2586"/>
              <a:gd name="T76" fmla="*/ 1998 w 2151"/>
              <a:gd name="T77" fmla="*/ 1336 h 2586"/>
              <a:gd name="T78" fmla="*/ 1940 w 2151"/>
              <a:gd name="T79" fmla="*/ 1356 h 2586"/>
              <a:gd name="T80" fmla="*/ 1881 w 2151"/>
              <a:gd name="T81" fmla="*/ 1351 h 2586"/>
              <a:gd name="T82" fmla="*/ 1809 w 2151"/>
              <a:gd name="T83" fmla="*/ 1313 h 2586"/>
              <a:gd name="T84" fmla="*/ 1756 w 2151"/>
              <a:gd name="T85" fmla="*/ 1247 h 2586"/>
              <a:gd name="T86" fmla="*/ 1725 w 2151"/>
              <a:gd name="T87" fmla="*/ 1157 h 2586"/>
              <a:gd name="T88" fmla="*/ 1722 w 2151"/>
              <a:gd name="T89" fmla="*/ 1081 h 2586"/>
              <a:gd name="T90" fmla="*/ 1746 w 2151"/>
              <a:gd name="T91" fmla="*/ 988 h 2586"/>
              <a:gd name="T92" fmla="*/ 1795 w 2151"/>
              <a:gd name="T93" fmla="*/ 913 h 2586"/>
              <a:gd name="T94" fmla="*/ 1862 w 2151"/>
              <a:gd name="T95" fmla="*/ 868 h 2586"/>
              <a:gd name="T96" fmla="*/ 1922 w 2151"/>
              <a:gd name="T97" fmla="*/ 856 h 25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2151" h="2586">
                <a:moveTo>
                  <a:pt x="1922" y="856"/>
                </a:moveTo>
                <a:lnTo>
                  <a:pt x="1922" y="856"/>
                </a:lnTo>
                <a:lnTo>
                  <a:pt x="1940" y="858"/>
                </a:lnTo>
                <a:lnTo>
                  <a:pt x="1956" y="861"/>
                </a:lnTo>
                <a:lnTo>
                  <a:pt x="1971" y="864"/>
                </a:lnTo>
                <a:lnTo>
                  <a:pt x="1985" y="871"/>
                </a:lnTo>
                <a:lnTo>
                  <a:pt x="1998" y="877"/>
                </a:lnTo>
                <a:lnTo>
                  <a:pt x="2010" y="884"/>
                </a:lnTo>
                <a:lnTo>
                  <a:pt x="2019" y="892"/>
                </a:lnTo>
                <a:lnTo>
                  <a:pt x="2029" y="900"/>
                </a:lnTo>
                <a:lnTo>
                  <a:pt x="2044" y="916"/>
                </a:lnTo>
                <a:lnTo>
                  <a:pt x="2054" y="931"/>
                </a:lnTo>
                <a:lnTo>
                  <a:pt x="2062" y="944"/>
                </a:lnTo>
                <a:lnTo>
                  <a:pt x="2062" y="944"/>
                </a:lnTo>
                <a:lnTo>
                  <a:pt x="2068" y="955"/>
                </a:lnTo>
                <a:lnTo>
                  <a:pt x="2075" y="965"/>
                </a:lnTo>
                <a:lnTo>
                  <a:pt x="2083" y="973"/>
                </a:lnTo>
                <a:lnTo>
                  <a:pt x="2089" y="980"/>
                </a:lnTo>
                <a:lnTo>
                  <a:pt x="2097" y="985"/>
                </a:lnTo>
                <a:lnTo>
                  <a:pt x="2104" y="988"/>
                </a:lnTo>
                <a:lnTo>
                  <a:pt x="2112" y="988"/>
                </a:lnTo>
                <a:lnTo>
                  <a:pt x="2119" y="988"/>
                </a:lnTo>
                <a:lnTo>
                  <a:pt x="2125" y="986"/>
                </a:lnTo>
                <a:lnTo>
                  <a:pt x="2132" y="983"/>
                </a:lnTo>
                <a:lnTo>
                  <a:pt x="2136" y="978"/>
                </a:lnTo>
                <a:lnTo>
                  <a:pt x="2141" y="972"/>
                </a:lnTo>
                <a:lnTo>
                  <a:pt x="2146" y="965"/>
                </a:lnTo>
                <a:lnTo>
                  <a:pt x="2148" y="955"/>
                </a:lnTo>
                <a:lnTo>
                  <a:pt x="2151" y="944"/>
                </a:lnTo>
                <a:lnTo>
                  <a:pt x="2151" y="931"/>
                </a:lnTo>
                <a:lnTo>
                  <a:pt x="2151" y="0"/>
                </a:lnTo>
                <a:lnTo>
                  <a:pt x="0" y="0"/>
                </a:lnTo>
                <a:lnTo>
                  <a:pt x="0" y="2155"/>
                </a:lnTo>
                <a:lnTo>
                  <a:pt x="495" y="2155"/>
                </a:lnTo>
                <a:lnTo>
                  <a:pt x="495" y="2156"/>
                </a:lnTo>
                <a:lnTo>
                  <a:pt x="933" y="2156"/>
                </a:lnTo>
                <a:lnTo>
                  <a:pt x="933" y="2156"/>
                </a:lnTo>
                <a:lnTo>
                  <a:pt x="946" y="2156"/>
                </a:lnTo>
                <a:lnTo>
                  <a:pt x="955" y="2158"/>
                </a:lnTo>
                <a:lnTo>
                  <a:pt x="965" y="2161"/>
                </a:lnTo>
                <a:lnTo>
                  <a:pt x="973" y="2166"/>
                </a:lnTo>
                <a:lnTo>
                  <a:pt x="980" y="2171"/>
                </a:lnTo>
                <a:lnTo>
                  <a:pt x="985" y="2176"/>
                </a:lnTo>
                <a:lnTo>
                  <a:pt x="988" y="2182"/>
                </a:lnTo>
                <a:lnTo>
                  <a:pt x="989" y="2189"/>
                </a:lnTo>
                <a:lnTo>
                  <a:pt x="989" y="2195"/>
                </a:lnTo>
                <a:lnTo>
                  <a:pt x="988" y="2203"/>
                </a:lnTo>
                <a:lnTo>
                  <a:pt x="985" y="2210"/>
                </a:lnTo>
                <a:lnTo>
                  <a:pt x="980" y="2218"/>
                </a:lnTo>
                <a:lnTo>
                  <a:pt x="975" y="2225"/>
                </a:lnTo>
                <a:lnTo>
                  <a:pt x="967" y="2233"/>
                </a:lnTo>
                <a:lnTo>
                  <a:pt x="957" y="2239"/>
                </a:lnTo>
                <a:lnTo>
                  <a:pt x="946" y="2244"/>
                </a:lnTo>
                <a:lnTo>
                  <a:pt x="946" y="2244"/>
                </a:lnTo>
                <a:lnTo>
                  <a:pt x="931" y="2252"/>
                </a:lnTo>
                <a:lnTo>
                  <a:pt x="918" y="2264"/>
                </a:lnTo>
                <a:lnTo>
                  <a:pt x="902" y="2278"/>
                </a:lnTo>
                <a:lnTo>
                  <a:pt x="893" y="2288"/>
                </a:lnTo>
                <a:lnTo>
                  <a:pt x="885" y="2298"/>
                </a:lnTo>
                <a:lnTo>
                  <a:pt x="879" y="2309"/>
                </a:lnTo>
                <a:lnTo>
                  <a:pt x="871" y="2322"/>
                </a:lnTo>
                <a:lnTo>
                  <a:pt x="866" y="2335"/>
                </a:lnTo>
                <a:lnTo>
                  <a:pt x="861" y="2351"/>
                </a:lnTo>
                <a:lnTo>
                  <a:pt x="859" y="2368"/>
                </a:lnTo>
                <a:lnTo>
                  <a:pt x="858" y="2386"/>
                </a:lnTo>
                <a:lnTo>
                  <a:pt x="858" y="2386"/>
                </a:lnTo>
                <a:lnTo>
                  <a:pt x="859" y="2405"/>
                </a:lnTo>
                <a:lnTo>
                  <a:pt x="863" y="2426"/>
                </a:lnTo>
                <a:lnTo>
                  <a:pt x="869" y="2444"/>
                </a:lnTo>
                <a:lnTo>
                  <a:pt x="877" y="2464"/>
                </a:lnTo>
                <a:lnTo>
                  <a:pt x="889" y="2482"/>
                </a:lnTo>
                <a:lnTo>
                  <a:pt x="900" y="2498"/>
                </a:lnTo>
                <a:lnTo>
                  <a:pt x="915" y="2513"/>
                </a:lnTo>
                <a:lnTo>
                  <a:pt x="931" y="2527"/>
                </a:lnTo>
                <a:lnTo>
                  <a:pt x="949" y="2540"/>
                </a:lnTo>
                <a:lnTo>
                  <a:pt x="968" y="2552"/>
                </a:lnTo>
                <a:lnTo>
                  <a:pt x="988" y="2561"/>
                </a:lnTo>
                <a:lnTo>
                  <a:pt x="1011" y="2569"/>
                </a:lnTo>
                <a:lnTo>
                  <a:pt x="1033" y="2578"/>
                </a:lnTo>
                <a:lnTo>
                  <a:pt x="1058" y="2582"/>
                </a:lnTo>
                <a:lnTo>
                  <a:pt x="1082" y="2584"/>
                </a:lnTo>
                <a:lnTo>
                  <a:pt x="1108" y="2586"/>
                </a:lnTo>
                <a:lnTo>
                  <a:pt x="1108" y="2586"/>
                </a:lnTo>
                <a:lnTo>
                  <a:pt x="1133" y="2584"/>
                </a:lnTo>
                <a:lnTo>
                  <a:pt x="1157" y="2582"/>
                </a:lnTo>
                <a:lnTo>
                  <a:pt x="1181" y="2578"/>
                </a:lnTo>
                <a:lnTo>
                  <a:pt x="1204" y="2569"/>
                </a:lnTo>
                <a:lnTo>
                  <a:pt x="1227" y="2561"/>
                </a:lnTo>
                <a:lnTo>
                  <a:pt x="1247" y="2552"/>
                </a:lnTo>
                <a:lnTo>
                  <a:pt x="1266" y="2540"/>
                </a:lnTo>
                <a:lnTo>
                  <a:pt x="1284" y="2527"/>
                </a:lnTo>
                <a:lnTo>
                  <a:pt x="1300" y="2513"/>
                </a:lnTo>
                <a:lnTo>
                  <a:pt x="1315" y="2498"/>
                </a:lnTo>
                <a:lnTo>
                  <a:pt x="1326" y="2482"/>
                </a:lnTo>
                <a:lnTo>
                  <a:pt x="1338" y="2464"/>
                </a:lnTo>
                <a:lnTo>
                  <a:pt x="1346" y="2444"/>
                </a:lnTo>
                <a:lnTo>
                  <a:pt x="1352" y="2426"/>
                </a:lnTo>
                <a:lnTo>
                  <a:pt x="1356" y="2405"/>
                </a:lnTo>
                <a:lnTo>
                  <a:pt x="1357" y="2386"/>
                </a:lnTo>
                <a:lnTo>
                  <a:pt x="1357" y="2386"/>
                </a:lnTo>
                <a:lnTo>
                  <a:pt x="1356" y="2368"/>
                </a:lnTo>
                <a:lnTo>
                  <a:pt x="1354" y="2351"/>
                </a:lnTo>
                <a:lnTo>
                  <a:pt x="1349" y="2335"/>
                </a:lnTo>
                <a:lnTo>
                  <a:pt x="1344" y="2322"/>
                </a:lnTo>
                <a:lnTo>
                  <a:pt x="1338" y="2309"/>
                </a:lnTo>
                <a:lnTo>
                  <a:pt x="1329" y="2298"/>
                </a:lnTo>
                <a:lnTo>
                  <a:pt x="1321" y="2288"/>
                </a:lnTo>
                <a:lnTo>
                  <a:pt x="1313" y="2278"/>
                </a:lnTo>
                <a:lnTo>
                  <a:pt x="1297" y="2264"/>
                </a:lnTo>
                <a:lnTo>
                  <a:pt x="1284" y="2252"/>
                </a:lnTo>
                <a:lnTo>
                  <a:pt x="1269" y="2244"/>
                </a:lnTo>
                <a:lnTo>
                  <a:pt x="1269" y="2244"/>
                </a:lnTo>
                <a:lnTo>
                  <a:pt x="1258" y="2239"/>
                </a:lnTo>
                <a:lnTo>
                  <a:pt x="1248" y="2233"/>
                </a:lnTo>
                <a:lnTo>
                  <a:pt x="1240" y="2225"/>
                </a:lnTo>
                <a:lnTo>
                  <a:pt x="1235" y="2218"/>
                </a:lnTo>
                <a:lnTo>
                  <a:pt x="1230" y="2210"/>
                </a:lnTo>
                <a:lnTo>
                  <a:pt x="1227" y="2203"/>
                </a:lnTo>
                <a:lnTo>
                  <a:pt x="1225" y="2195"/>
                </a:lnTo>
                <a:lnTo>
                  <a:pt x="1225" y="2189"/>
                </a:lnTo>
                <a:lnTo>
                  <a:pt x="1227" y="2182"/>
                </a:lnTo>
                <a:lnTo>
                  <a:pt x="1230" y="2176"/>
                </a:lnTo>
                <a:lnTo>
                  <a:pt x="1235" y="2171"/>
                </a:lnTo>
                <a:lnTo>
                  <a:pt x="1242" y="2166"/>
                </a:lnTo>
                <a:lnTo>
                  <a:pt x="1250" y="2161"/>
                </a:lnTo>
                <a:lnTo>
                  <a:pt x="1260" y="2158"/>
                </a:lnTo>
                <a:lnTo>
                  <a:pt x="1269" y="2156"/>
                </a:lnTo>
                <a:lnTo>
                  <a:pt x="1282" y="2156"/>
                </a:lnTo>
                <a:lnTo>
                  <a:pt x="1556" y="2156"/>
                </a:lnTo>
                <a:lnTo>
                  <a:pt x="1556" y="2155"/>
                </a:lnTo>
                <a:lnTo>
                  <a:pt x="2151" y="2155"/>
                </a:lnTo>
                <a:lnTo>
                  <a:pt x="2151" y="1281"/>
                </a:lnTo>
                <a:lnTo>
                  <a:pt x="2151" y="1281"/>
                </a:lnTo>
                <a:lnTo>
                  <a:pt x="2151" y="1269"/>
                </a:lnTo>
                <a:lnTo>
                  <a:pt x="2148" y="1258"/>
                </a:lnTo>
                <a:lnTo>
                  <a:pt x="2146" y="1248"/>
                </a:lnTo>
                <a:lnTo>
                  <a:pt x="2141" y="1240"/>
                </a:lnTo>
                <a:lnTo>
                  <a:pt x="2136" y="1234"/>
                </a:lnTo>
                <a:lnTo>
                  <a:pt x="2132" y="1229"/>
                </a:lnTo>
                <a:lnTo>
                  <a:pt x="2125" y="1225"/>
                </a:lnTo>
                <a:lnTo>
                  <a:pt x="2119" y="1224"/>
                </a:lnTo>
                <a:lnTo>
                  <a:pt x="2112" y="1224"/>
                </a:lnTo>
                <a:lnTo>
                  <a:pt x="2104" y="1225"/>
                </a:lnTo>
                <a:lnTo>
                  <a:pt x="2097" y="1229"/>
                </a:lnTo>
                <a:lnTo>
                  <a:pt x="2089" y="1234"/>
                </a:lnTo>
                <a:lnTo>
                  <a:pt x="2083" y="1240"/>
                </a:lnTo>
                <a:lnTo>
                  <a:pt x="2075" y="1248"/>
                </a:lnTo>
                <a:lnTo>
                  <a:pt x="2068" y="1258"/>
                </a:lnTo>
                <a:lnTo>
                  <a:pt x="2062" y="1268"/>
                </a:lnTo>
                <a:lnTo>
                  <a:pt x="2062" y="1268"/>
                </a:lnTo>
                <a:lnTo>
                  <a:pt x="2054" y="1282"/>
                </a:lnTo>
                <a:lnTo>
                  <a:pt x="2044" y="1295"/>
                </a:lnTo>
                <a:lnTo>
                  <a:pt x="2029" y="1312"/>
                </a:lnTo>
                <a:lnTo>
                  <a:pt x="2019" y="1320"/>
                </a:lnTo>
                <a:lnTo>
                  <a:pt x="2010" y="1328"/>
                </a:lnTo>
                <a:lnTo>
                  <a:pt x="1998" y="1336"/>
                </a:lnTo>
                <a:lnTo>
                  <a:pt x="1985" y="1343"/>
                </a:lnTo>
                <a:lnTo>
                  <a:pt x="1971" y="1348"/>
                </a:lnTo>
                <a:lnTo>
                  <a:pt x="1956" y="1352"/>
                </a:lnTo>
                <a:lnTo>
                  <a:pt x="1940" y="1356"/>
                </a:lnTo>
                <a:lnTo>
                  <a:pt x="1922" y="1356"/>
                </a:lnTo>
                <a:lnTo>
                  <a:pt x="1922" y="1356"/>
                </a:lnTo>
                <a:lnTo>
                  <a:pt x="1901" y="1354"/>
                </a:lnTo>
                <a:lnTo>
                  <a:pt x="1881" y="1351"/>
                </a:lnTo>
                <a:lnTo>
                  <a:pt x="1862" y="1344"/>
                </a:lnTo>
                <a:lnTo>
                  <a:pt x="1844" y="1336"/>
                </a:lnTo>
                <a:lnTo>
                  <a:pt x="1826" y="1326"/>
                </a:lnTo>
                <a:lnTo>
                  <a:pt x="1809" y="1313"/>
                </a:lnTo>
                <a:lnTo>
                  <a:pt x="1795" y="1299"/>
                </a:lnTo>
                <a:lnTo>
                  <a:pt x="1780" y="1282"/>
                </a:lnTo>
                <a:lnTo>
                  <a:pt x="1767" y="1265"/>
                </a:lnTo>
                <a:lnTo>
                  <a:pt x="1756" y="1247"/>
                </a:lnTo>
                <a:lnTo>
                  <a:pt x="1746" y="1225"/>
                </a:lnTo>
                <a:lnTo>
                  <a:pt x="1736" y="1203"/>
                </a:lnTo>
                <a:lnTo>
                  <a:pt x="1730" y="1180"/>
                </a:lnTo>
                <a:lnTo>
                  <a:pt x="1725" y="1157"/>
                </a:lnTo>
                <a:lnTo>
                  <a:pt x="1722" y="1131"/>
                </a:lnTo>
                <a:lnTo>
                  <a:pt x="1722" y="1107"/>
                </a:lnTo>
                <a:lnTo>
                  <a:pt x="1722" y="1107"/>
                </a:lnTo>
                <a:lnTo>
                  <a:pt x="1722" y="1081"/>
                </a:lnTo>
                <a:lnTo>
                  <a:pt x="1725" y="1056"/>
                </a:lnTo>
                <a:lnTo>
                  <a:pt x="1730" y="1032"/>
                </a:lnTo>
                <a:lnTo>
                  <a:pt x="1736" y="1009"/>
                </a:lnTo>
                <a:lnTo>
                  <a:pt x="1746" y="988"/>
                </a:lnTo>
                <a:lnTo>
                  <a:pt x="1756" y="967"/>
                </a:lnTo>
                <a:lnTo>
                  <a:pt x="1767" y="947"/>
                </a:lnTo>
                <a:lnTo>
                  <a:pt x="1780" y="929"/>
                </a:lnTo>
                <a:lnTo>
                  <a:pt x="1795" y="913"/>
                </a:lnTo>
                <a:lnTo>
                  <a:pt x="1809" y="898"/>
                </a:lnTo>
                <a:lnTo>
                  <a:pt x="1826" y="887"/>
                </a:lnTo>
                <a:lnTo>
                  <a:pt x="1844" y="876"/>
                </a:lnTo>
                <a:lnTo>
                  <a:pt x="1862" y="868"/>
                </a:lnTo>
                <a:lnTo>
                  <a:pt x="1881" y="861"/>
                </a:lnTo>
                <a:lnTo>
                  <a:pt x="1901" y="858"/>
                </a:lnTo>
                <a:lnTo>
                  <a:pt x="1922" y="856"/>
                </a:lnTo>
                <a:lnTo>
                  <a:pt x="1922" y="856"/>
                </a:lnTo>
                <a:close/>
              </a:path>
            </a:pathLst>
          </a:custGeom>
          <a:solidFill>
            <a:srgbClr val="FFFF00">
              <a:alpha val="50196"/>
            </a:srgbClr>
          </a:solidFill>
          <a:ln w="28575">
            <a:noFill/>
            <a:prstDash val="solid"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bIns="540000" anchor="ctr"/>
          <a:lstStyle/>
          <a:p>
            <a:pPr marL="114300">
              <a:defRPr/>
            </a:pPr>
            <a:r>
              <a:rPr lang="en-US" sz="2000" b="1" dirty="0" smtClean="0">
                <a:latin typeface="Cambria" pitchFamily="18" charset="0"/>
                <a:cs typeface="Arial" charset="0"/>
              </a:rPr>
              <a:t>Career Management</a:t>
            </a:r>
            <a:endParaRPr lang="en-GB" sz="3200" b="1" dirty="0">
              <a:latin typeface="Cambria" pitchFamily="18" charset="0"/>
              <a:cs typeface="Arial" charset="0"/>
            </a:endParaRPr>
          </a:p>
        </p:txBody>
      </p:sp>
      <p:sp>
        <p:nvSpPr>
          <p:cNvPr id="6" name="Freeform 6"/>
          <p:cNvSpPr>
            <a:spLocks/>
          </p:cNvSpPr>
          <p:nvPr/>
        </p:nvSpPr>
        <p:spPr bwMode="auto">
          <a:xfrm>
            <a:off x="2270234" y="3858215"/>
            <a:ext cx="2887976" cy="2297510"/>
          </a:xfrm>
          <a:custGeom>
            <a:avLst/>
            <a:gdLst>
              <a:gd name="T0" fmla="*/ 861 w 2587"/>
              <a:gd name="T1" fmla="*/ 195 h 2151"/>
              <a:gd name="T2" fmla="*/ 885 w 2587"/>
              <a:gd name="T3" fmla="*/ 143 h 2151"/>
              <a:gd name="T4" fmla="*/ 931 w 2587"/>
              <a:gd name="T5" fmla="*/ 97 h 2151"/>
              <a:gd name="T6" fmla="*/ 965 w 2587"/>
              <a:gd name="T7" fmla="*/ 76 h 2151"/>
              <a:gd name="T8" fmla="*/ 988 w 2587"/>
              <a:gd name="T9" fmla="*/ 47 h 2151"/>
              <a:gd name="T10" fmla="*/ 985 w 2587"/>
              <a:gd name="T11" fmla="*/ 21 h 2151"/>
              <a:gd name="T12" fmla="*/ 955 w 2587"/>
              <a:gd name="T13" fmla="*/ 3 h 2151"/>
              <a:gd name="T14" fmla="*/ 0 w 2587"/>
              <a:gd name="T15" fmla="*/ 2151 h 2151"/>
              <a:gd name="T16" fmla="*/ 2156 w 2587"/>
              <a:gd name="T17" fmla="*/ 1220 h 2151"/>
              <a:gd name="T18" fmla="*/ 2163 w 2587"/>
              <a:gd name="T19" fmla="*/ 1186 h 2151"/>
              <a:gd name="T20" fmla="*/ 2182 w 2587"/>
              <a:gd name="T21" fmla="*/ 1163 h 2151"/>
              <a:gd name="T22" fmla="*/ 2211 w 2587"/>
              <a:gd name="T23" fmla="*/ 1166 h 2151"/>
              <a:gd name="T24" fmla="*/ 2239 w 2587"/>
              <a:gd name="T25" fmla="*/ 1196 h 2151"/>
              <a:gd name="T26" fmla="*/ 2263 w 2587"/>
              <a:gd name="T27" fmla="*/ 1235 h 2151"/>
              <a:gd name="T28" fmla="*/ 2309 w 2587"/>
              <a:gd name="T29" fmla="*/ 1274 h 2151"/>
              <a:gd name="T30" fmla="*/ 2368 w 2587"/>
              <a:gd name="T31" fmla="*/ 1293 h 2151"/>
              <a:gd name="T32" fmla="*/ 2426 w 2587"/>
              <a:gd name="T33" fmla="*/ 1288 h 2151"/>
              <a:gd name="T34" fmla="*/ 2498 w 2587"/>
              <a:gd name="T35" fmla="*/ 1251 h 2151"/>
              <a:gd name="T36" fmla="*/ 2553 w 2587"/>
              <a:gd name="T37" fmla="*/ 1184 h 2151"/>
              <a:gd name="T38" fmla="*/ 2582 w 2587"/>
              <a:gd name="T39" fmla="*/ 1095 h 2151"/>
              <a:gd name="T40" fmla="*/ 2586 w 2587"/>
              <a:gd name="T41" fmla="*/ 1018 h 2151"/>
              <a:gd name="T42" fmla="*/ 2563 w 2587"/>
              <a:gd name="T43" fmla="*/ 926 h 2151"/>
              <a:gd name="T44" fmla="*/ 2514 w 2587"/>
              <a:gd name="T45" fmla="*/ 852 h 2151"/>
              <a:gd name="T46" fmla="*/ 2446 w 2587"/>
              <a:gd name="T47" fmla="*/ 805 h 2151"/>
              <a:gd name="T48" fmla="*/ 2385 w 2587"/>
              <a:gd name="T49" fmla="*/ 794 h 2151"/>
              <a:gd name="T50" fmla="*/ 2322 w 2587"/>
              <a:gd name="T51" fmla="*/ 808 h 2151"/>
              <a:gd name="T52" fmla="*/ 2278 w 2587"/>
              <a:gd name="T53" fmla="*/ 838 h 2151"/>
              <a:gd name="T54" fmla="*/ 2245 w 2587"/>
              <a:gd name="T55" fmla="*/ 882 h 2151"/>
              <a:gd name="T56" fmla="*/ 2218 w 2587"/>
              <a:gd name="T57" fmla="*/ 917 h 2151"/>
              <a:gd name="T58" fmla="*/ 2189 w 2587"/>
              <a:gd name="T59" fmla="*/ 927 h 2151"/>
              <a:gd name="T60" fmla="*/ 2166 w 2587"/>
              <a:gd name="T61" fmla="*/ 911 h 2151"/>
              <a:gd name="T62" fmla="*/ 2156 w 2587"/>
              <a:gd name="T63" fmla="*/ 869 h 2151"/>
              <a:gd name="T64" fmla="*/ 1282 w 2587"/>
              <a:gd name="T65" fmla="*/ 0 h 2151"/>
              <a:gd name="T66" fmla="*/ 1248 w 2587"/>
              <a:gd name="T67" fmla="*/ 6 h 2151"/>
              <a:gd name="T68" fmla="*/ 1227 w 2587"/>
              <a:gd name="T69" fmla="*/ 27 h 2151"/>
              <a:gd name="T70" fmla="*/ 1229 w 2587"/>
              <a:gd name="T71" fmla="*/ 55 h 2151"/>
              <a:gd name="T72" fmla="*/ 1258 w 2587"/>
              <a:gd name="T73" fmla="*/ 83 h 2151"/>
              <a:gd name="T74" fmla="*/ 1297 w 2587"/>
              <a:gd name="T75" fmla="*/ 107 h 2151"/>
              <a:gd name="T76" fmla="*/ 1336 w 2587"/>
              <a:gd name="T77" fmla="*/ 154 h 2151"/>
              <a:gd name="T78" fmla="*/ 1356 w 2587"/>
              <a:gd name="T79" fmla="*/ 213 h 2151"/>
              <a:gd name="T80" fmla="*/ 1352 w 2587"/>
              <a:gd name="T81" fmla="*/ 270 h 2151"/>
              <a:gd name="T82" fmla="*/ 1313 w 2587"/>
              <a:gd name="T83" fmla="*/ 341 h 2151"/>
              <a:gd name="T84" fmla="*/ 1247 w 2587"/>
              <a:gd name="T85" fmla="*/ 397 h 2151"/>
              <a:gd name="T86" fmla="*/ 1157 w 2587"/>
              <a:gd name="T87" fmla="*/ 426 h 2151"/>
              <a:gd name="T88" fmla="*/ 1082 w 2587"/>
              <a:gd name="T89" fmla="*/ 429 h 2151"/>
              <a:gd name="T90" fmla="*/ 988 w 2587"/>
              <a:gd name="T91" fmla="*/ 406 h 2151"/>
              <a:gd name="T92" fmla="*/ 915 w 2587"/>
              <a:gd name="T93" fmla="*/ 358 h 2151"/>
              <a:gd name="T94" fmla="*/ 869 w 2587"/>
              <a:gd name="T95" fmla="*/ 289 h 2151"/>
              <a:gd name="T96" fmla="*/ 858 w 2587"/>
              <a:gd name="T97" fmla="*/ 231 h 2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2587" h="2151">
                <a:moveTo>
                  <a:pt x="858" y="231"/>
                </a:moveTo>
                <a:lnTo>
                  <a:pt x="858" y="231"/>
                </a:lnTo>
                <a:lnTo>
                  <a:pt x="858" y="213"/>
                </a:lnTo>
                <a:lnTo>
                  <a:pt x="861" y="195"/>
                </a:lnTo>
                <a:lnTo>
                  <a:pt x="866" y="180"/>
                </a:lnTo>
                <a:lnTo>
                  <a:pt x="871" y="166"/>
                </a:lnTo>
                <a:lnTo>
                  <a:pt x="877" y="154"/>
                </a:lnTo>
                <a:lnTo>
                  <a:pt x="885" y="143"/>
                </a:lnTo>
                <a:lnTo>
                  <a:pt x="893" y="131"/>
                </a:lnTo>
                <a:lnTo>
                  <a:pt x="902" y="123"/>
                </a:lnTo>
                <a:lnTo>
                  <a:pt x="918" y="107"/>
                </a:lnTo>
                <a:lnTo>
                  <a:pt x="931" y="97"/>
                </a:lnTo>
                <a:lnTo>
                  <a:pt x="946" y="89"/>
                </a:lnTo>
                <a:lnTo>
                  <a:pt x="946" y="89"/>
                </a:lnTo>
                <a:lnTo>
                  <a:pt x="955" y="83"/>
                </a:lnTo>
                <a:lnTo>
                  <a:pt x="965" y="76"/>
                </a:lnTo>
                <a:lnTo>
                  <a:pt x="973" y="70"/>
                </a:lnTo>
                <a:lnTo>
                  <a:pt x="980" y="62"/>
                </a:lnTo>
                <a:lnTo>
                  <a:pt x="985" y="55"/>
                </a:lnTo>
                <a:lnTo>
                  <a:pt x="988" y="47"/>
                </a:lnTo>
                <a:lnTo>
                  <a:pt x="989" y="40"/>
                </a:lnTo>
                <a:lnTo>
                  <a:pt x="989" y="34"/>
                </a:lnTo>
                <a:lnTo>
                  <a:pt x="988" y="27"/>
                </a:lnTo>
                <a:lnTo>
                  <a:pt x="985" y="21"/>
                </a:lnTo>
                <a:lnTo>
                  <a:pt x="980" y="14"/>
                </a:lnTo>
                <a:lnTo>
                  <a:pt x="973" y="9"/>
                </a:lnTo>
                <a:lnTo>
                  <a:pt x="965" y="6"/>
                </a:lnTo>
                <a:lnTo>
                  <a:pt x="955" y="3"/>
                </a:lnTo>
                <a:lnTo>
                  <a:pt x="944" y="1"/>
                </a:lnTo>
                <a:lnTo>
                  <a:pt x="933" y="0"/>
                </a:lnTo>
                <a:lnTo>
                  <a:pt x="0" y="0"/>
                </a:lnTo>
                <a:lnTo>
                  <a:pt x="0" y="2151"/>
                </a:lnTo>
                <a:lnTo>
                  <a:pt x="2154" y="2151"/>
                </a:lnTo>
                <a:lnTo>
                  <a:pt x="2154" y="1656"/>
                </a:lnTo>
                <a:lnTo>
                  <a:pt x="2156" y="1656"/>
                </a:lnTo>
                <a:lnTo>
                  <a:pt x="2156" y="1220"/>
                </a:lnTo>
                <a:lnTo>
                  <a:pt x="2156" y="1220"/>
                </a:lnTo>
                <a:lnTo>
                  <a:pt x="2158" y="1207"/>
                </a:lnTo>
                <a:lnTo>
                  <a:pt x="2159" y="1196"/>
                </a:lnTo>
                <a:lnTo>
                  <a:pt x="2163" y="1186"/>
                </a:lnTo>
                <a:lnTo>
                  <a:pt x="2166" y="1178"/>
                </a:lnTo>
                <a:lnTo>
                  <a:pt x="2171" y="1171"/>
                </a:lnTo>
                <a:lnTo>
                  <a:pt x="2177" y="1166"/>
                </a:lnTo>
                <a:lnTo>
                  <a:pt x="2182" y="1163"/>
                </a:lnTo>
                <a:lnTo>
                  <a:pt x="2189" y="1161"/>
                </a:lnTo>
                <a:lnTo>
                  <a:pt x="2197" y="1161"/>
                </a:lnTo>
                <a:lnTo>
                  <a:pt x="2203" y="1163"/>
                </a:lnTo>
                <a:lnTo>
                  <a:pt x="2211" y="1166"/>
                </a:lnTo>
                <a:lnTo>
                  <a:pt x="2218" y="1171"/>
                </a:lnTo>
                <a:lnTo>
                  <a:pt x="2226" y="1178"/>
                </a:lnTo>
                <a:lnTo>
                  <a:pt x="2232" y="1186"/>
                </a:lnTo>
                <a:lnTo>
                  <a:pt x="2239" y="1196"/>
                </a:lnTo>
                <a:lnTo>
                  <a:pt x="2245" y="1207"/>
                </a:lnTo>
                <a:lnTo>
                  <a:pt x="2245" y="1207"/>
                </a:lnTo>
                <a:lnTo>
                  <a:pt x="2254" y="1220"/>
                </a:lnTo>
                <a:lnTo>
                  <a:pt x="2263" y="1235"/>
                </a:lnTo>
                <a:lnTo>
                  <a:pt x="2278" y="1251"/>
                </a:lnTo>
                <a:lnTo>
                  <a:pt x="2288" y="1259"/>
                </a:lnTo>
                <a:lnTo>
                  <a:pt x="2298" y="1266"/>
                </a:lnTo>
                <a:lnTo>
                  <a:pt x="2309" y="1274"/>
                </a:lnTo>
                <a:lnTo>
                  <a:pt x="2322" y="1280"/>
                </a:lnTo>
                <a:lnTo>
                  <a:pt x="2337" y="1285"/>
                </a:lnTo>
                <a:lnTo>
                  <a:pt x="2351" y="1290"/>
                </a:lnTo>
                <a:lnTo>
                  <a:pt x="2368" y="1293"/>
                </a:lnTo>
                <a:lnTo>
                  <a:pt x="2385" y="1293"/>
                </a:lnTo>
                <a:lnTo>
                  <a:pt x="2385" y="1293"/>
                </a:lnTo>
                <a:lnTo>
                  <a:pt x="2407" y="1293"/>
                </a:lnTo>
                <a:lnTo>
                  <a:pt x="2426" y="1288"/>
                </a:lnTo>
                <a:lnTo>
                  <a:pt x="2446" y="1283"/>
                </a:lnTo>
                <a:lnTo>
                  <a:pt x="2463" y="1274"/>
                </a:lnTo>
                <a:lnTo>
                  <a:pt x="2481" y="1264"/>
                </a:lnTo>
                <a:lnTo>
                  <a:pt x="2498" y="1251"/>
                </a:lnTo>
                <a:lnTo>
                  <a:pt x="2514" y="1236"/>
                </a:lnTo>
                <a:lnTo>
                  <a:pt x="2527" y="1220"/>
                </a:lnTo>
                <a:lnTo>
                  <a:pt x="2540" y="1204"/>
                </a:lnTo>
                <a:lnTo>
                  <a:pt x="2553" y="1184"/>
                </a:lnTo>
                <a:lnTo>
                  <a:pt x="2563" y="1163"/>
                </a:lnTo>
                <a:lnTo>
                  <a:pt x="2571" y="1142"/>
                </a:lnTo>
                <a:lnTo>
                  <a:pt x="2577" y="1119"/>
                </a:lnTo>
                <a:lnTo>
                  <a:pt x="2582" y="1095"/>
                </a:lnTo>
                <a:lnTo>
                  <a:pt x="2586" y="1070"/>
                </a:lnTo>
                <a:lnTo>
                  <a:pt x="2587" y="1044"/>
                </a:lnTo>
                <a:lnTo>
                  <a:pt x="2587" y="1044"/>
                </a:lnTo>
                <a:lnTo>
                  <a:pt x="2586" y="1018"/>
                </a:lnTo>
                <a:lnTo>
                  <a:pt x="2582" y="994"/>
                </a:lnTo>
                <a:lnTo>
                  <a:pt x="2577" y="969"/>
                </a:lnTo>
                <a:lnTo>
                  <a:pt x="2571" y="947"/>
                </a:lnTo>
                <a:lnTo>
                  <a:pt x="2563" y="926"/>
                </a:lnTo>
                <a:lnTo>
                  <a:pt x="2553" y="904"/>
                </a:lnTo>
                <a:lnTo>
                  <a:pt x="2540" y="885"/>
                </a:lnTo>
                <a:lnTo>
                  <a:pt x="2527" y="867"/>
                </a:lnTo>
                <a:lnTo>
                  <a:pt x="2514" y="852"/>
                </a:lnTo>
                <a:lnTo>
                  <a:pt x="2498" y="838"/>
                </a:lnTo>
                <a:lnTo>
                  <a:pt x="2481" y="825"/>
                </a:lnTo>
                <a:lnTo>
                  <a:pt x="2463" y="815"/>
                </a:lnTo>
                <a:lnTo>
                  <a:pt x="2446" y="805"/>
                </a:lnTo>
                <a:lnTo>
                  <a:pt x="2426" y="800"/>
                </a:lnTo>
                <a:lnTo>
                  <a:pt x="2407" y="795"/>
                </a:lnTo>
                <a:lnTo>
                  <a:pt x="2385" y="794"/>
                </a:lnTo>
                <a:lnTo>
                  <a:pt x="2385" y="794"/>
                </a:lnTo>
                <a:lnTo>
                  <a:pt x="2368" y="795"/>
                </a:lnTo>
                <a:lnTo>
                  <a:pt x="2351" y="799"/>
                </a:lnTo>
                <a:lnTo>
                  <a:pt x="2337" y="802"/>
                </a:lnTo>
                <a:lnTo>
                  <a:pt x="2322" y="808"/>
                </a:lnTo>
                <a:lnTo>
                  <a:pt x="2309" y="815"/>
                </a:lnTo>
                <a:lnTo>
                  <a:pt x="2298" y="821"/>
                </a:lnTo>
                <a:lnTo>
                  <a:pt x="2288" y="830"/>
                </a:lnTo>
                <a:lnTo>
                  <a:pt x="2278" y="838"/>
                </a:lnTo>
                <a:lnTo>
                  <a:pt x="2263" y="854"/>
                </a:lnTo>
                <a:lnTo>
                  <a:pt x="2254" y="869"/>
                </a:lnTo>
                <a:lnTo>
                  <a:pt x="2245" y="882"/>
                </a:lnTo>
                <a:lnTo>
                  <a:pt x="2245" y="882"/>
                </a:lnTo>
                <a:lnTo>
                  <a:pt x="2239" y="893"/>
                </a:lnTo>
                <a:lnTo>
                  <a:pt x="2232" y="903"/>
                </a:lnTo>
                <a:lnTo>
                  <a:pt x="2226" y="911"/>
                </a:lnTo>
                <a:lnTo>
                  <a:pt x="2218" y="917"/>
                </a:lnTo>
                <a:lnTo>
                  <a:pt x="2211" y="922"/>
                </a:lnTo>
                <a:lnTo>
                  <a:pt x="2203" y="926"/>
                </a:lnTo>
                <a:lnTo>
                  <a:pt x="2197" y="927"/>
                </a:lnTo>
                <a:lnTo>
                  <a:pt x="2189" y="927"/>
                </a:lnTo>
                <a:lnTo>
                  <a:pt x="2182" y="926"/>
                </a:lnTo>
                <a:lnTo>
                  <a:pt x="2177" y="922"/>
                </a:lnTo>
                <a:lnTo>
                  <a:pt x="2171" y="917"/>
                </a:lnTo>
                <a:lnTo>
                  <a:pt x="2166" y="911"/>
                </a:lnTo>
                <a:lnTo>
                  <a:pt x="2163" y="903"/>
                </a:lnTo>
                <a:lnTo>
                  <a:pt x="2159" y="893"/>
                </a:lnTo>
                <a:lnTo>
                  <a:pt x="2158" y="882"/>
                </a:lnTo>
                <a:lnTo>
                  <a:pt x="2156" y="869"/>
                </a:lnTo>
                <a:lnTo>
                  <a:pt x="2156" y="595"/>
                </a:lnTo>
                <a:lnTo>
                  <a:pt x="2154" y="595"/>
                </a:lnTo>
                <a:lnTo>
                  <a:pt x="2154" y="0"/>
                </a:lnTo>
                <a:lnTo>
                  <a:pt x="1282" y="0"/>
                </a:lnTo>
                <a:lnTo>
                  <a:pt x="1282" y="0"/>
                </a:lnTo>
                <a:lnTo>
                  <a:pt x="1269" y="1"/>
                </a:lnTo>
                <a:lnTo>
                  <a:pt x="1258" y="3"/>
                </a:lnTo>
                <a:lnTo>
                  <a:pt x="1248" y="6"/>
                </a:lnTo>
                <a:lnTo>
                  <a:pt x="1242" y="9"/>
                </a:lnTo>
                <a:lnTo>
                  <a:pt x="1235" y="14"/>
                </a:lnTo>
                <a:lnTo>
                  <a:pt x="1230" y="21"/>
                </a:lnTo>
                <a:lnTo>
                  <a:pt x="1227" y="27"/>
                </a:lnTo>
                <a:lnTo>
                  <a:pt x="1225" y="34"/>
                </a:lnTo>
                <a:lnTo>
                  <a:pt x="1225" y="40"/>
                </a:lnTo>
                <a:lnTo>
                  <a:pt x="1225" y="47"/>
                </a:lnTo>
                <a:lnTo>
                  <a:pt x="1229" y="55"/>
                </a:lnTo>
                <a:lnTo>
                  <a:pt x="1234" y="62"/>
                </a:lnTo>
                <a:lnTo>
                  <a:pt x="1240" y="70"/>
                </a:lnTo>
                <a:lnTo>
                  <a:pt x="1248" y="76"/>
                </a:lnTo>
                <a:lnTo>
                  <a:pt x="1258" y="83"/>
                </a:lnTo>
                <a:lnTo>
                  <a:pt x="1269" y="89"/>
                </a:lnTo>
                <a:lnTo>
                  <a:pt x="1269" y="89"/>
                </a:lnTo>
                <a:lnTo>
                  <a:pt x="1282" y="97"/>
                </a:lnTo>
                <a:lnTo>
                  <a:pt x="1297" y="107"/>
                </a:lnTo>
                <a:lnTo>
                  <a:pt x="1313" y="123"/>
                </a:lnTo>
                <a:lnTo>
                  <a:pt x="1321" y="131"/>
                </a:lnTo>
                <a:lnTo>
                  <a:pt x="1329" y="143"/>
                </a:lnTo>
                <a:lnTo>
                  <a:pt x="1336" y="154"/>
                </a:lnTo>
                <a:lnTo>
                  <a:pt x="1343" y="166"/>
                </a:lnTo>
                <a:lnTo>
                  <a:pt x="1349" y="180"/>
                </a:lnTo>
                <a:lnTo>
                  <a:pt x="1352" y="195"/>
                </a:lnTo>
                <a:lnTo>
                  <a:pt x="1356" y="213"/>
                </a:lnTo>
                <a:lnTo>
                  <a:pt x="1357" y="231"/>
                </a:lnTo>
                <a:lnTo>
                  <a:pt x="1357" y="231"/>
                </a:lnTo>
                <a:lnTo>
                  <a:pt x="1356" y="250"/>
                </a:lnTo>
                <a:lnTo>
                  <a:pt x="1352" y="270"/>
                </a:lnTo>
                <a:lnTo>
                  <a:pt x="1346" y="289"/>
                </a:lnTo>
                <a:lnTo>
                  <a:pt x="1338" y="307"/>
                </a:lnTo>
                <a:lnTo>
                  <a:pt x="1326" y="325"/>
                </a:lnTo>
                <a:lnTo>
                  <a:pt x="1313" y="341"/>
                </a:lnTo>
                <a:lnTo>
                  <a:pt x="1300" y="358"/>
                </a:lnTo>
                <a:lnTo>
                  <a:pt x="1284" y="372"/>
                </a:lnTo>
                <a:lnTo>
                  <a:pt x="1266" y="385"/>
                </a:lnTo>
                <a:lnTo>
                  <a:pt x="1247" y="397"/>
                </a:lnTo>
                <a:lnTo>
                  <a:pt x="1225" y="406"/>
                </a:lnTo>
                <a:lnTo>
                  <a:pt x="1204" y="415"/>
                </a:lnTo>
                <a:lnTo>
                  <a:pt x="1181" y="421"/>
                </a:lnTo>
                <a:lnTo>
                  <a:pt x="1157" y="426"/>
                </a:lnTo>
                <a:lnTo>
                  <a:pt x="1133" y="429"/>
                </a:lnTo>
                <a:lnTo>
                  <a:pt x="1107" y="431"/>
                </a:lnTo>
                <a:lnTo>
                  <a:pt x="1107" y="431"/>
                </a:lnTo>
                <a:lnTo>
                  <a:pt x="1082" y="429"/>
                </a:lnTo>
                <a:lnTo>
                  <a:pt x="1056" y="426"/>
                </a:lnTo>
                <a:lnTo>
                  <a:pt x="1033" y="421"/>
                </a:lnTo>
                <a:lnTo>
                  <a:pt x="1011" y="415"/>
                </a:lnTo>
                <a:lnTo>
                  <a:pt x="988" y="406"/>
                </a:lnTo>
                <a:lnTo>
                  <a:pt x="967" y="397"/>
                </a:lnTo>
                <a:lnTo>
                  <a:pt x="949" y="385"/>
                </a:lnTo>
                <a:lnTo>
                  <a:pt x="931" y="372"/>
                </a:lnTo>
                <a:lnTo>
                  <a:pt x="915" y="358"/>
                </a:lnTo>
                <a:lnTo>
                  <a:pt x="900" y="341"/>
                </a:lnTo>
                <a:lnTo>
                  <a:pt x="887" y="325"/>
                </a:lnTo>
                <a:lnTo>
                  <a:pt x="877" y="307"/>
                </a:lnTo>
                <a:lnTo>
                  <a:pt x="869" y="289"/>
                </a:lnTo>
                <a:lnTo>
                  <a:pt x="863" y="270"/>
                </a:lnTo>
                <a:lnTo>
                  <a:pt x="859" y="250"/>
                </a:lnTo>
                <a:lnTo>
                  <a:pt x="858" y="231"/>
                </a:lnTo>
                <a:lnTo>
                  <a:pt x="858" y="231"/>
                </a:lnTo>
                <a:close/>
              </a:path>
            </a:pathLst>
          </a:custGeom>
          <a:solidFill>
            <a:srgbClr val="508CD4">
              <a:alpha val="50196"/>
            </a:srgbClr>
          </a:solidFill>
          <a:ln w="28575">
            <a:noFill/>
            <a:prstDash val="solid"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Ins="468000" anchor="ctr" anchorCtr="1"/>
          <a:lstStyle/>
          <a:p>
            <a:pPr algn="r">
              <a:defRPr/>
            </a:pPr>
            <a:r>
              <a:rPr lang="en-US" sz="2000" b="1" dirty="0" smtClean="0">
                <a:latin typeface="Cambria" pitchFamily="18" charset="0"/>
                <a:cs typeface="Arial" charset="0"/>
              </a:rPr>
              <a:t>Performance</a:t>
            </a:r>
            <a:endParaRPr lang="en-US" sz="2000" b="1" dirty="0">
              <a:latin typeface="Cambria" pitchFamily="18" charset="0"/>
              <a:cs typeface="Arial" charset="0"/>
            </a:endParaRPr>
          </a:p>
          <a:p>
            <a:pPr algn="r">
              <a:defRPr/>
            </a:pPr>
            <a:r>
              <a:rPr lang="en-US" sz="2000" b="1" dirty="0">
                <a:latin typeface="Cambria" pitchFamily="18" charset="0"/>
                <a:cs typeface="Arial" charset="0"/>
              </a:rPr>
              <a:t>Management</a:t>
            </a:r>
            <a:endParaRPr lang="en-GB" sz="2000" b="1" dirty="0">
              <a:latin typeface="Cambria" pitchFamily="18" charset="0"/>
              <a:cs typeface="Arial" charset="0"/>
            </a:endParaRPr>
          </a:p>
        </p:txBody>
      </p:sp>
      <p:sp>
        <p:nvSpPr>
          <p:cNvPr id="7" name="Freeform 7"/>
          <p:cNvSpPr>
            <a:spLocks/>
          </p:cNvSpPr>
          <p:nvPr/>
        </p:nvSpPr>
        <p:spPr bwMode="auto">
          <a:xfrm>
            <a:off x="4182859" y="1583272"/>
            <a:ext cx="2887975" cy="2296049"/>
          </a:xfrm>
          <a:custGeom>
            <a:avLst/>
            <a:gdLst>
              <a:gd name="T0" fmla="*/ 1726 w 2587"/>
              <a:gd name="T1" fmla="*/ 1956 h 2150"/>
              <a:gd name="T2" fmla="*/ 1702 w 2587"/>
              <a:gd name="T3" fmla="*/ 2008 h 2150"/>
              <a:gd name="T4" fmla="*/ 1656 w 2587"/>
              <a:gd name="T5" fmla="*/ 2054 h 2150"/>
              <a:gd name="T6" fmla="*/ 1620 w 2587"/>
              <a:gd name="T7" fmla="*/ 2075 h 2150"/>
              <a:gd name="T8" fmla="*/ 1599 w 2587"/>
              <a:gd name="T9" fmla="*/ 2104 h 2150"/>
              <a:gd name="T10" fmla="*/ 1602 w 2587"/>
              <a:gd name="T11" fmla="*/ 2130 h 2150"/>
              <a:gd name="T12" fmla="*/ 1632 w 2587"/>
              <a:gd name="T13" fmla="*/ 2148 h 2150"/>
              <a:gd name="T14" fmla="*/ 2587 w 2587"/>
              <a:gd name="T15" fmla="*/ 0 h 2150"/>
              <a:gd name="T16" fmla="*/ 429 w 2587"/>
              <a:gd name="T17" fmla="*/ 931 h 2150"/>
              <a:gd name="T18" fmla="*/ 424 w 2587"/>
              <a:gd name="T19" fmla="*/ 965 h 2150"/>
              <a:gd name="T20" fmla="*/ 403 w 2587"/>
              <a:gd name="T21" fmla="*/ 988 h 2150"/>
              <a:gd name="T22" fmla="*/ 376 w 2587"/>
              <a:gd name="T23" fmla="*/ 985 h 2150"/>
              <a:gd name="T24" fmla="*/ 348 w 2587"/>
              <a:gd name="T25" fmla="*/ 955 h 2150"/>
              <a:gd name="T26" fmla="*/ 324 w 2587"/>
              <a:gd name="T27" fmla="*/ 916 h 2150"/>
              <a:gd name="T28" fmla="*/ 276 w 2587"/>
              <a:gd name="T29" fmla="*/ 877 h 2150"/>
              <a:gd name="T30" fmla="*/ 218 w 2587"/>
              <a:gd name="T31" fmla="*/ 858 h 2150"/>
              <a:gd name="T32" fmla="*/ 161 w 2587"/>
              <a:gd name="T33" fmla="*/ 863 h 2150"/>
              <a:gd name="T34" fmla="*/ 89 w 2587"/>
              <a:gd name="T35" fmla="*/ 900 h 2150"/>
              <a:gd name="T36" fmla="*/ 34 w 2587"/>
              <a:gd name="T37" fmla="*/ 967 h 2150"/>
              <a:gd name="T38" fmla="*/ 5 w 2587"/>
              <a:gd name="T39" fmla="*/ 1056 h 2150"/>
              <a:gd name="T40" fmla="*/ 1 w 2587"/>
              <a:gd name="T41" fmla="*/ 1133 h 2150"/>
              <a:gd name="T42" fmla="*/ 24 w 2587"/>
              <a:gd name="T43" fmla="*/ 1225 h 2150"/>
              <a:gd name="T44" fmla="*/ 73 w 2587"/>
              <a:gd name="T45" fmla="*/ 1299 h 2150"/>
              <a:gd name="T46" fmla="*/ 141 w 2587"/>
              <a:gd name="T47" fmla="*/ 1346 h 2150"/>
              <a:gd name="T48" fmla="*/ 200 w 2587"/>
              <a:gd name="T49" fmla="*/ 1356 h 2150"/>
              <a:gd name="T50" fmla="*/ 263 w 2587"/>
              <a:gd name="T51" fmla="*/ 1343 h 2150"/>
              <a:gd name="T52" fmla="*/ 307 w 2587"/>
              <a:gd name="T53" fmla="*/ 1313 h 2150"/>
              <a:gd name="T54" fmla="*/ 342 w 2587"/>
              <a:gd name="T55" fmla="*/ 1269 h 2150"/>
              <a:gd name="T56" fmla="*/ 369 w 2587"/>
              <a:gd name="T57" fmla="*/ 1234 h 2150"/>
              <a:gd name="T58" fmla="*/ 397 w 2587"/>
              <a:gd name="T59" fmla="*/ 1224 h 2150"/>
              <a:gd name="T60" fmla="*/ 421 w 2587"/>
              <a:gd name="T61" fmla="*/ 1240 h 2150"/>
              <a:gd name="T62" fmla="*/ 429 w 2587"/>
              <a:gd name="T63" fmla="*/ 1282 h 2150"/>
              <a:gd name="T64" fmla="*/ 1305 w 2587"/>
              <a:gd name="T65" fmla="*/ 2150 h 2150"/>
              <a:gd name="T66" fmla="*/ 1337 w 2587"/>
              <a:gd name="T67" fmla="*/ 2145 h 2150"/>
              <a:gd name="T68" fmla="*/ 1360 w 2587"/>
              <a:gd name="T69" fmla="*/ 2124 h 2150"/>
              <a:gd name="T70" fmla="*/ 1357 w 2587"/>
              <a:gd name="T71" fmla="*/ 2096 h 2150"/>
              <a:gd name="T72" fmla="*/ 1329 w 2587"/>
              <a:gd name="T73" fmla="*/ 2068 h 2150"/>
              <a:gd name="T74" fmla="*/ 1290 w 2587"/>
              <a:gd name="T75" fmla="*/ 2044 h 2150"/>
              <a:gd name="T76" fmla="*/ 1251 w 2587"/>
              <a:gd name="T77" fmla="*/ 1997 h 2150"/>
              <a:gd name="T78" fmla="*/ 1231 w 2587"/>
              <a:gd name="T79" fmla="*/ 1938 h 2150"/>
              <a:gd name="T80" fmla="*/ 1235 w 2587"/>
              <a:gd name="T81" fmla="*/ 1881 h 2150"/>
              <a:gd name="T82" fmla="*/ 1272 w 2587"/>
              <a:gd name="T83" fmla="*/ 1810 h 2150"/>
              <a:gd name="T84" fmla="*/ 1340 w 2587"/>
              <a:gd name="T85" fmla="*/ 1754 h 2150"/>
              <a:gd name="T86" fmla="*/ 1430 w 2587"/>
              <a:gd name="T87" fmla="*/ 1725 h 2150"/>
              <a:gd name="T88" fmla="*/ 1505 w 2587"/>
              <a:gd name="T89" fmla="*/ 1722 h 2150"/>
              <a:gd name="T90" fmla="*/ 1599 w 2587"/>
              <a:gd name="T91" fmla="*/ 1745 h 2150"/>
              <a:gd name="T92" fmla="*/ 1672 w 2587"/>
              <a:gd name="T93" fmla="*/ 1793 h 2150"/>
              <a:gd name="T94" fmla="*/ 1718 w 2587"/>
              <a:gd name="T95" fmla="*/ 1862 h 2150"/>
              <a:gd name="T96" fmla="*/ 1729 w 2587"/>
              <a:gd name="T97" fmla="*/ 1920 h 2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2587" h="2150">
                <a:moveTo>
                  <a:pt x="1729" y="1920"/>
                </a:moveTo>
                <a:lnTo>
                  <a:pt x="1729" y="1920"/>
                </a:lnTo>
                <a:lnTo>
                  <a:pt x="1728" y="1938"/>
                </a:lnTo>
                <a:lnTo>
                  <a:pt x="1726" y="1956"/>
                </a:lnTo>
                <a:lnTo>
                  <a:pt x="1721" y="1971"/>
                </a:lnTo>
                <a:lnTo>
                  <a:pt x="1716" y="1984"/>
                </a:lnTo>
                <a:lnTo>
                  <a:pt x="1710" y="1997"/>
                </a:lnTo>
                <a:lnTo>
                  <a:pt x="1702" y="2008"/>
                </a:lnTo>
                <a:lnTo>
                  <a:pt x="1694" y="2020"/>
                </a:lnTo>
                <a:lnTo>
                  <a:pt x="1685" y="2028"/>
                </a:lnTo>
                <a:lnTo>
                  <a:pt x="1669" y="2044"/>
                </a:lnTo>
                <a:lnTo>
                  <a:pt x="1656" y="2054"/>
                </a:lnTo>
                <a:lnTo>
                  <a:pt x="1641" y="2062"/>
                </a:lnTo>
                <a:lnTo>
                  <a:pt x="1641" y="2062"/>
                </a:lnTo>
                <a:lnTo>
                  <a:pt x="1630" y="2068"/>
                </a:lnTo>
                <a:lnTo>
                  <a:pt x="1620" y="2075"/>
                </a:lnTo>
                <a:lnTo>
                  <a:pt x="1614" y="2081"/>
                </a:lnTo>
                <a:lnTo>
                  <a:pt x="1607" y="2089"/>
                </a:lnTo>
                <a:lnTo>
                  <a:pt x="1602" y="2096"/>
                </a:lnTo>
                <a:lnTo>
                  <a:pt x="1599" y="2104"/>
                </a:lnTo>
                <a:lnTo>
                  <a:pt x="1598" y="2111"/>
                </a:lnTo>
                <a:lnTo>
                  <a:pt x="1598" y="2117"/>
                </a:lnTo>
                <a:lnTo>
                  <a:pt x="1599" y="2124"/>
                </a:lnTo>
                <a:lnTo>
                  <a:pt x="1602" y="2130"/>
                </a:lnTo>
                <a:lnTo>
                  <a:pt x="1607" y="2137"/>
                </a:lnTo>
                <a:lnTo>
                  <a:pt x="1614" y="2142"/>
                </a:lnTo>
                <a:lnTo>
                  <a:pt x="1622" y="2145"/>
                </a:lnTo>
                <a:lnTo>
                  <a:pt x="1632" y="2148"/>
                </a:lnTo>
                <a:lnTo>
                  <a:pt x="1641" y="2150"/>
                </a:lnTo>
                <a:lnTo>
                  <a:pt x="1654" y="2150"/>
                </a:lnTo>
                <a:lnTo>
                  <a:pt x="2587" y="2150"/>
                </a:lnTo>
                <a:lnTo>
                  <a:pt x="2587" y="0"/>
                </a:lnTo>
                <a:lnTo>
                  <a:pt x="433" y="0"/>
                </a:lnTo>
                <a:lnTo>
                  <a:pt x="433" y="495"/>
                </a:lnTo>
                <a:lnTo>
                  <a:pt x="429" y="495"/>
                </a:lnTo>
                <a:lnTo>
                  <a:pt x="429" y="931"/>
                </a:lnTo>
                <a:lnTo>
                  <a:pt x="429" y="931"/>
                </a:lnTo>
                <a:lnTo>
                  <a:pt x="429" y="944"/>
                </a:lnTo>
                <a:lnTo>
                  <a:pt x="428" y="955"/>
                </a:lnTo>
                <a:lnTo>
                  <a:pt x="424" y="965"/>
                </a:lnTo>
                <a:lnTo>
                  <a:pt x="421" y="973"/>
                </a:lnTo>
                <a:lnTo>
                  <a:pt x="416" y="980"/>
                </a:lnTo>
                <a:lnTo>
                  <a:pt x="410" y="985"/>
                </a:lnTo>
                <a:lnTo>
                  <a:pt x="403" y="988"/>
                </a:lnTo>
                <a:lnTo>
                  <a:pt x="397" y="990"/>
                </a:lnTo>
                <a:lnTo>
                  <a:pt x="390" y="990"/>
                </a:lnTo>
                <a:lnTo>
                  <a:pt x="384" y="988"/>
                </a:lnTo>
                <a:lnTo>
                  <a:pt x="376" y="985"/>
                </a:lnTo>
                <a:lnTo>
                  <a:pt x="369" y="980"/>
                </a:lnTo>
                <a:lnTo>
                  <a:pt x="361" y="973"/>
                </a:lnTo>
                <a:lnTo>
                  <a:pt x="355" y="965"/>
                </a:lnTo>
                <a:lnTo>
                  <a:pt x="348" y="955"/>
                </a:lnTo>
                <a:lnTo>
                  <a:pt x="342" y="944"/>
                </a:lnTo>
                <a:lnTo>
                  <a:pt x="342" y="944"/>
                </a:lnTo>
                <a:lnTo>
                  <a:pt x="333" y="931"/>
                </a:lnTo>
                <a:lnTo>
                  <a:pt x="324" y="916"/>
                </a:lnTo>
                <a:lnTo>
                  <a:pt x="307" y="900"/>
                </a:lnTo>
                <a:lnTo>
                  <a:pt x="299" y="892"/>
                </a:lnTo>
                <a:lnTo>
                  <a:pt x="288" y="885"/>
                </a:lnTo>
                <a:lnTo>
                  <a:pt x="276" y="877"/>
                </a:lnTo>
                <a:lnTo>
                  <a:pt x="263" y="871"/>
                </a:lnTo>
                <a:lnTo>
                  <a:pt x="250" y="866"/>
                </a:lnTo>
                <a:lnTo>
                  <a:pt x="236" y="861"/>
                </a:lnTo>
                <a:lnTo>
                  <a:pt x="218" y="858"/>
                </a:lnTo>
                <a:lnTo>
                  <a:pt x="200" y="858"/>
                </a:lnTo>
                <a:lnTo>
                  <a:pt x="200" y="858"/>
                </a:lnTo>
                <a:lnTo>
                  <a:pt x="180" y="858"/>
                </a:lnTo>
                <a:lnTo>
                  <a:pt x="161" y="863"/>
                </a:lnTo>
                <a:lnTo>
                  <a:pt x="141" y="868"/>
                </a:lnTo>
                <a:lnTo>
                  <a:pt x="122" y="877"/>
                </a:lnTo>
                <a:lnTo>
                  <a:pt x="106" y="887"/>
                </a:lnTo>
                <a:lnTo>
                  <a:pt x="89" y="900"/>
                </a:lnTo>
                <a:lnTo>
                  <a:pt x="73" y="915"/>
                </a:lnTo>
                <a:lnTo>
                  <a:pt x="58" y="931"/>
                </a:lnTo>
                <a:lnTo>
                  <a:pt x="45" y="947"/>
                </a:lnTo>
                <a:lnTo>
                  <a:pt x="34" y="967"/>
                </a:lnTo>
                <a:lnTo>
                  <a:pt x="24" y="988"/>
                </a:lnTo>
                <a:lnTo>
                  <a:pt x="16" y="1009"/>
                </a:lnTo>
                <a:lnTo>
                  <a:pt x="10" y="1032"/>
                </a:lnTo>
                <a:lnTo>
                  <a:pt x="5" y="1056"/>
                </a:lnTo>
                <a:lnTo>
                  <a:pt x="1" y="1081"/>
                </a:lnTo>
                <a:lnTo>
                  <a:pt x="0" y="1107"/>
                </a:lnTo>
                <a:lnTo>
                  <a:pt x="0" y="1107"/>
                </a:lnTo>
                <a:lnTo>
                  <a:pt x="1" y="1133"/>
                </a:lnTo>
                <a:lnTo>
                  <a:pt x="5" y="1157"/>
                </a:lnTo>
                <a:lnTo>
                  <a:pt x="10" y="1182"/>
                </a:lnTo>
                <a:lnTo>
                  <a:pt x="16" y="1204"/>
                </a:lnTo>
                <a:lnTo>
                  <a:pt x="24" y="1225"/>
                </a:lnTo>
                <a:lnTo>
                  <a:pt x="34" y="1247"/>
                </a:lnTo>
                <a:lnTo>
                  <a:pt x="45" y="1266"/>
                </a:lnTo>
                <a:lnTo>
                  <a:pt x="58" y="1284"/>
                </a:lnTo>
                <a:lnTo>
                  <a:pt x="73" y="1299"/>
                </a:lnTo>
                <a:lnTo>
                  <a:pt x="89" y="1313"/>
                </a:lnTo>
                <a:lnTo>
                  <a:pt x="106" y="1326"/>
                </a:lnTo>
                <a:lnTo>
                  <a:pt x="122" y="1336"/>
                </a:lnTo>
                <a:lnTo>
                  <a:pt x="141" y="1346"/>
                </a:lnTo>
                <a:lnTo>
                  <a:pt x="161" y="1351"/>
                </a:lnTo>
                <a:lnTo>
                  <a:pt x="180" y="1356"/>
                </a:lnTo>
                <a:lnTo>
                  <a:pt x="200" y="1356"/>
                </a:lnTo>
                <a:lnTo>
                  <a:pt x="200" y="1356"/>
                </a:lnTo>
                <a:lnTo>
                  <a:pt x="218" y="1356"/>
                </a:lnTo>
                <a:lnTo>
                  <a:pt x="236" y="1352"/>
                </a:lnTo>
                <a:lnTo>
                  <a:pt x="250" y="1349"/>
                </a:lnTo>
                <a:lnTo>
                  <a:pt x="263" y="1343"/>
                </a:lnTo>
                <a:lnTo>
                  <a:pt x="276" y="1336"/>
                </a:lnTo>
                <a:lnTo>
                  <a:pt x="288" y="1328"/>
                </a:lnTo>
                <a:lnTo>
                  <a:pt x="299" y="1321"/>
                </a:lnTo>
                <a:lnTo>
                  <a:pt x="307" y="1313"/>
                </a:lnTo>
                <a:lnTo>
                  <a:pt x="324" y="1297"/>
                </a:lnTo>
                <a:lnTo>
                  <a:pt x="333" y="1282"/>
                </a:lnTo>
                <a:lnTo>
                  <a:pt x="342" y="1269"/>
                </a:lnTo>
                <a:lnTo>
                  <a:pt x="342" y="1269"/>
                </a:lnTo>
                <a:lnTo>
                  <a:pt x="348" y="1258"/>
                </a:lnTo>
                <a:lnTo>
                  <a:pt x="355" y="1248"/>
                </a:lnTo>
                <a:lnTo>
                  <a:pt x="361" y="1240"/>
                </a:lnTo>
                <a:lnTo>
                  <a:pt x="369" y="1234"/>
                </a:lnTo>
                <a:lnTo>
                  <a:pt x="376" y="1229"/>
                </a:lnTo>
                <a:lnTo>
                  <a:pt x="384" y="1225"/>
                </a:lnTo>
                <a:lnTo>
                  <a:pt x="390" y="1224"/>
                </a:lnTo>
                <a:lnTo>
                  <a:pt x="397" y="1224"/>
                </a:lnTo>
                <a:lnTo>
                  <a:pt x="403" y="1225"/>
                </a:lnTo>
                <a:lnTo>
                  <a:pt x="410" y="1229"/>
                </a:lnTo>
                <a:lnTo>
                  <a:pt x="416" y="1234"/>
                </a:lnTo>
                <a:lnTo>
                  <a:pt x="421" y="1240"/>
                </a:lnTo>
                <a:lnTo>
                  <a:pt x="424" y="1248"/>
                </a:lnTo>
                <a:lnTo>
                  <a:pt x="428" y="1258"/>
                </a:lnTo>
                <a:lnTo>
                  <a:pt x="429" y="1269"/>
                </a:lnTo>
                <a:lnTo>
                  <a:pt x="429" y="1282"/>
                </a:lnTo>
                <a:lnTo>
                  <a:pt x="429" y="1556"/>
                </a:lnTo>
                <a:lnTo>
                  <a:pt x="433" y="1556"/>
                </a:lnTo>
                <a:lnTo>
                  <a:pt x="433" y="2150"/>
                </a:lnTo>
                <a:lnTo>
                  <a:pt x="1305" y="2150"/>
                </a:lnTo>
                <a:lnTo>
                  <a:pt x="1305" y="2150"/>
                </a:lnTo>
                <a:lnTo>
                  <a:pt x="1318" y="2150"/>
                </a:lnTo>
                <a:lnTo>
                  <a:pt x="1327" y="2148"/>
                </a:lnTo>
                <a:lnTo>
                  <a:pt x="1337" y="2145"/>
                </a:lnTo>
                <a:lnTo>
                  <a:pt x="1345" y="2142"/>
                </a:lnTo>
                <a:lnTo>
                  <a:pt x="1352" y="2137"/>
                </a:lnTo>
                <a:lnTo>
                  <a:pt x="1357" y="2130"/>
                </a:lnTo>
                <a:lnTo>
                  <a:pt x="1360" y="2124"/>
                </a:lnTo>
                <a:lnTo>
                  <a:pt x="1362" y="2117"/>
                </a:lnTo>
                <a:lnTo>
                  <a:pt x="1362" y="2111"/>
                </a:lnTo>
                <a:lnTo>
                  <a:pt x="1360" y="2104"/>
                </a:lnTo>
                <a:lnTo>
                  <a:pt x="1357" y="2096"/>
                </a:lnTo>
                <a:lnTo>
                  <a:pt x="1352" y="2089"/>
                </a:lnTo>
                <a:lnTo>
                  <a:pt x="1347" y="2081"/>
                </a:lnTo>
                <a:lnTo>
                  <a:pt x="1339" y="2075"/>
                </a:lnTo>
                <a:lnTo>
                  <a:pt x="1329" y="2068"/>
                </a:lnTo>
                <a:lnTo>
                  <a:pt x="1318" y="2062"/>
                </a:lnTo>
                <a:lnTo>
                  <a:pt x="1318" y="2062"/>
                </a:lnTo>
                <a:lnTo>
                  <a:pt x="1303" y="2054"/>
                </a:lnTo>
                <a:lnTo>
                  <a:pt x="1290" y="2044"/>
                </a:lnTo>
                <a:lnTo>
                  <a:pt x="1274" y="2028"/>
                </a:lnTo>
                <a:lnTo>
                  <a:pt x="1266" y="2020"/>
                </a:lnTo>
                <a:lnTo>
                  <a:pt x="1258" y="2008"/>
                </a:lnTo>
                <a:lnTo>
                  <a:pt x="1251" y="1997"/>
                </a:lnTo>
                <a:lnTo>
                  <a:pt x="1243" y="1984"/>
                </a:lnTo>
                <a:lnTo>
                  <a:pt x="1238" y="1971"/>
                </a:lnTo>
                <a:lnTo>
                  <a:pt x="1233" y="1956"/>
                </a:lnTo>
                <a:lnTo>
                  <a:pt x="1231" y="1938"/>
                </a:lnTo>
                <a:lnTo>
                  <a:pt x="1230" y="1920"/>
                </a:lnTo>
                <a:lnTo>
                  <a:pt x="1230" y="1920"/>
                </a:lnTo>
                <a:lnTo>
                  <a:pt x="1231" y="1901"/>
                </a:lnTo>
                <a:lnTo>
                  <a:pt x="1235" y="1881"/>
                </a:lnTo>
                <a:lnTo>
                  <a:pt x="1241" y="1862"/>
                </a:lnTo>
                <a:lnTo>
                  <a:pt x="1249" y="1842"/>
                </a:lnTo>
                <a:lnTo>
                  <a:pt x="1261" y="1826"/>
                </a:lnTo>
                <a:lnTo>
                  <a:pt x="1272" y="1810"/>
                </a:lnTo>
                <a:lnTo>
                  <a:pt x="1287" y="1793"/>
                </a:lnTo>
                <a:lnTo>
                  <a:pt x="1303" y="1779"/>
                </a:lnTo>
                <a:lnTo>
                  <a:pt x="1321" y="1766"/>
                </a:lnTo>
                <a:lnTo>
                  <a:pt x="1340" y="1754"/>
                </a:lnTo>
                <a:lnTo>
                  <a:pt x="1360" y="1745"/>
                </a:lnTo>
                <a:lnTo>
                  <a:pt x="1383" y="1736"/>
                </a:lnTo>
                <a:lnTo>
                  <a:pt x="1406" y="1730"/>
                </a:lnTo>
                <a:lnTo>
                  <a:pt x="1430" y="1725"/>
                </a:lnTo>
                <a:lnTo>
                  <a:pt x="1454" y="1722"/>
                </a:lnTo>
                <a:lnTo>
                  <a:pt x="1480" y="1720"/>
                </a:lnTo>
                <a:lnTo>
                  <a:pt x="1480" y="1720"/>
                </a:lnTo>
                <a:lnTo>
                  <a:pt x="1505" y="1722"/>
                </a:lnTo>
                <a:lnTo>
                  <a:pt x="1529" y="1725"/>
                </a:lnTo>
                <a:lnTo>
                  <a:pt x="1554" y="1730"/>
                </a:lnTo>
                <a:lnTo>
                  <a:pt x="1576" y="1736"/>
                </a:lnTo>
                <a:lnTo>
                  <a:pt x="1599" y="1745"/>
                </a:lnTo>
                <a:lnTo>
                  <a:pt x="1619" y="1754"/>
                </a:lnTo>
                <a:lnTo>
                  <a:pt x="1638" y="1766"/>
                </a:lnTo>
                <a:lnTo>
                  <a:pt x="1656" y="1779"/>
                </a:lnTo>
                <a:lnTo>
                  <a:pt x="1672" y="1793"/>
                </a:lnTo>
                <a:lnTo>
                  <a:pt x="1687" y="1810"/>
                </a:lnTo>
                <a:lnTo>
                  <a:pt x="1698" y="1826"/>
                </a:lnTo>
                <a:lnTo>
                  <a:pt x="1710" y="1842"/>
                </a:lnTo>
                <a:lnTo>
                  <a:pt x="1718" y="1862"/>
                </a:lnTo>
                <a:lnTo>
                  <a:pt x="1724" y="1881"/>
                </a:lnTo>
                <a:lnTo>
                  <a:pt x="1728" y="1901"/>
                </a:lnTo>
                <a:lnTo>
                  <a:pt x="1729" y="1920"/>
                </a:lnTo>
                <a:lnTo>
                  <a:pt x="1729" y="1920"/>
                </a:lnTo>
                <a:close/>
              </a:path>
            </a:pathLst>
          </a:custGeom>
          <a:solidFill>
            <a:srgbClr val="92D050">
              <a:alpha val="50196"/>
            </a:srgbClr>
          </a:solidFill>
          <a:ln w="28575">
            <a:noFill/>
            <a:prstDash val="solid"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468000" anchor="ctr"/>
          <a:lstStyle/>
          <a:p>
            <a:pPr marL="463550">
              <a:defRPr/>
            </a:pPr>
            <a:r>
              <a:rPr lang="en-US" sz="2000" b="1" dirty="0" smtClean="0">
                <a:latin typeface="Cambria" pitchFamily="18" charset="0"/>
                <a:cs typeface="Arial" charset="0"/>
              </a:rPr>
              <a:t>Learning &amp; Development</a:t>
            </a:r>
            <a:endParaRPr lang="en-GB" sz="2000" b="1" dirty="0">
              <a:latin typeface="Cambria" pitchFamily="18" charset="0"/>
              <a:cs typeface="Arial" charset="0"/>
            </a:endParaRPr>
          </a:p>
        </p:txBody>
      </p:sp>
      <p:sp>
        <p:nvSpPr>
          <p:cNvPr id="8" name="Freeform 8"/>
          <p:cNvSpPr>
            <a:spLocks/>
          </p:cNvSpPr>
          <p:nvPr/>
        </p:nvSpPr>
        <p:spPr bwMode="auto">
          <a:xfrm>
            <a:off x="4668515" y="3395781"/>
            <a:ext cx="2402319" cy="2760517"/>
          </a:xfrm>
          <a:custGeom>
            <a:avLst/>
            <a:gdLst>
              <a:gd name="T0" fmla="*/ 195 w 2151"/>
              <a:gd name="T1" fmla="*/ 1725 h 2586"/>
              <a:gd name="T2" fmla="*/ 141 w 2151"/>
              <a:gd name="T3" fmla="*/ 1702 h 2586"/>
              <a:gd name="T4" fmla="*/ 96 w 2151"/>
              <a:gd name="T5" fmla="*/ 1655 h 2586"/>
              <a:gd name="T6" fmla="*/ 76 w 2151"/>
              <a:gd name="T7" fmla="*/ 1621 h 2586"/>
              <a:gd name="T8" fmla="*/ 47 w 2151"/>
              <a:gd name="T9" fmla="*/ 1598 h 2586"/>
              <a:gd name="T10" fmla="*/ 19 w 2151"/>
              <a:gd name="T11" fmla="*/ 1603 h 2586"/>
              <a:gd name="T12" fmla="*/ 2 w 2151"/>
              <a:gd name="T13" fmla="*/ 1631 h 2586"/>
              <a:gd name="T14" fmla="*/ 2151 w 2151"/>
              <a:gd name="T15" fmla="*/ 2586 h 2586"/>
              <a:gd name="T16" fmla="*/ 1218 w 2151"/>
              <a:gd name="T17" fmla="*/ 430 h 2586"/>
              <a:gd name="T18" fmla="*/ 1184 w 2151"/>
              <a:gd name="T19" fmla="*/ 425 h 2586"/>
              <a:gd name="T20" fmla="*/ 1163 w 2151"/>
              <a:gd name="T21" fmla="*/ 404 h 2586"/>
              <a:gd name="T22" fmla="*/ 1165 w 2151"/>
              <a:gd name="T23" fmla="*/ 376 h 2586"/>
              <a:gd name="T24" fmla="*/ 1194 w 2151"/>
              <a:gd name="T25" fmla="*/ 347 h 2586"/>
              <a:gd name="T26" fmla="*/ 1233 w 2151"/>
              <a:gd name="T27" fmla="*/ 322 h 2586"/>
              <a:gd name="T28" fmla="*/ 1272 w 2151"/>
              <a:gd name="T29" fmla="*/ 277 h 2586"/>
              <a:gd name="T30" fmla="*/ 1292 w 2151"/>
              <a:gd name="T31" fmla="*/ 218 h 2586"/>
              <a:gd name="T32" fmla="*/ 1288 w 2151"/>
              <a:gd name="T33" fmla="*/ 160 h 2586"/>
              <a:gd name="T34" fmla="*/ 1251 w 2151"/>
              <a:gd name="T35" fmla="*/ 88 h 2586"/>
              <a:gd name="T36" fmla="*/ 1183 w 2151"/>
              <a:gd name="T37" fmla="*/ 34 h 2586"/>
              <a:gd name="T38" fmla="*/ 1093 w 2151"/>
              <a:gd name="T39" fmla="*/ 4 h 2586"/>
              <a:gd name="T40" fmla="*/ 1018 w 2151"/>
              <a:gd name="T41" fmla="*/ 2 h 2586"/>
              <a:gd name="T42" fmla="*/ 924 w 2151"/>
              <a:gd name="T43" fmla="*/ 25 h 2586"/>
              <a:gd name="T44" fmla="*/ 851 w 2151"/>
              <a:gd name="T45" fmla="*/ 73 h 2586"/>
              <a:gd name="T46" fmla="*/ 805 w 2151"/>
              <a:gd name="T47" fmla="*/ 142 h 2586"/>
              <a:gd name="T48" fmla="*/ 794 w 2151"/>
              <a:gd name="T49" fmla="*/ 200 h 2586"/>
              <a:gd name="T50" fmla="*/ 807 w 2151"/>
              <a:gd name="T51" fmla="*/ 264 h 2586"/>
              <a:gd name="T52" fmla="*/ 838 w 2151"/>
              <a:gd name="T53" fmla="*/ 308 h 2586"/>
              <a:gd name="T54" fmla="*/ 882 w 2151"/>
              <a:gd name="T55" fmla="*/ 342 h 2586"/>
              <a:gd name="T56" fmla="*/ 916 w 2151"/>
              <a:gd name="T57" fmla="*/ 368 h 2586"/>
              <a:gd name="T58" fmla="*/ 926 w 2151"/>
              <a:gd name="T59" fmla="*/ 397 h 2586"/>
              <a:gd name="T60" fmla="*/ 909 w 2151"/>
              <a:gd name="T61" fmla="*/ 420 h 2586"/>
              <a:gd name="T62" fmla="*/ 869 w 2151"/>
              <a:gd name="T63" fmla="*/ 430 h 2586"/>
              <a:gd name="T64" fmla="*/ 0 w 2151"/>
              <a:gd name="T65" fmla="*/ 1305 h 2586"/>
              <a:gd name="T66" fmla="*/ 5 w 2151"/>
              <a:gd name="T67" fmla="*/ 1338 h 2586"/>
              <a:gd name="T68" fmla="*/ 26 w 2151"/>
              <a:gd name="T69" fmla="*/ 1361 h 2586"/>
              <a:gd name="T70" fmla="*/ 54 w 2151"/>
              <a:gd name="T71" fmla="*/ 1357 h 2586"/>
              <a:gd name="T72" fmla="*/ 83 w 2151"/>
              <a:gd name="T73" fmla="*/ 1328 h 2586"/>
              <a:gd name="T74" fmla="*/ 107 w 2151"/>
              <a:gd name="T75" fmla="*/ 1291 h 2586"/>
              <a:gd name="T76" fmla="*/ 153 w 2151"/>
              <a:gd name="T77" fmla="*/ 1250 h 2586"/>
              <a:gd name="T78" fmla="*/ 211 w 2151"/>
              <a:gd name="T79" fmla="*/ 1230 h 2586"/>
              <a:gd name="T80" fmla="*/ 270 w 2151"/>
              <a:gd name="T81" fmla="*/ 1235 h 2586"/>
              <a:gd name="T82" fmla="*/ 342 w 2151"/>
              <a:gd name="T83" fmla="*/ 1273 h 2586"/>
              <a:gd name="T84" fmla="*/ 395 w 2151"/>
              <a:gd name="T85" fmla="*/ 1339 h 2586"/>
              <a:gd name="T86" fmla="*/ 426 w 2151"/>
              <a:gd name="T87" fmla="*/ 1429 h 2586"/>
              <a:gd name="T88" fmla="*/ 428 w 2151"/>
              <a:gd name="T89" fmla="*/ 1505 h 2586"/>
              <a:gd name="T90" fmla="*/ 405 w 2151"/>
              <a:gd name="T91" fmla="*/ 1598 h 2586"/>
              <a:gd name="T92" fmla="*/ 356 w 2151"/>
              <a:gd name="T93" fmla="*/ 1673 h 2586"/>
              <a:gd name="T94" fmla="*/ 288 w 2151"/>
              <a:gd name="T95" fmla="*/ 1718 h 2586"/>
              <a:gd name="T96" fmla="*/ 229 w 2151"/>
              <a:gd name="T97" fmla="*/ 1730 h 25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2151" h="2586">
                <a:moveTo>
                  <a:pt x="229" y="1730"/>
                </a:moveTo>
                <a:lnTo>
                  <a:pt x="229" y="1730"/>
                </a:lnTo>
                <a:lnTo>
                  <a:pt x="211" y="1728"/>
                </a:lnTo>
                <a:lnTo>
                  <a:pt x="195" y="1725"/>
                </a:lnTo>
                <a:lnTo>
                  <a:pt x="179" y="1722"/>
                </a:lnTo>
                <a:lnTo>
                  <a:pt x="166" y="1715"/>
                </a:lnTo>
                <a:lnTo>
                  <a:pt x="153" y="1709"/>
                </a:lnTo>
                <a:lnTo>
                  <a:pt x="141" y="1702"/>
                </a:lnTo>
                <a:lnTo>
                  <a:pt x="132" y="1694"/>
                </a:lnTo>
                <a:lnTo>
                  <a:pt x="122" y="1686"/>
                </a:lnTo>
                <a:lnTo>
                  <a:pt x="107" y="1670"/>
                </a:lnTo>
                <a:lnTo>
                  <a:pt x="96" y="1655"/>
                </a:lnTo>
                <a:lnTo>
                  <a:pt x="88" y="1642"/>
                </a:lnTo>
                <a:lnTo>
                  <a:pt x="88" y="1642"/>
                </a:lnTo>
                <a:lnTo>
                  <a:pt x="83" y="1631"/>
                </a:lnTo>
                <a:lnTo>
                  <a:pt x="76" y="1621"/>
                </a:lnTo>
                <a:lnTo>
                  <a:pt x="68" y="1613"/>
                </a:lnTo>
                <a:lnTo>
                  <a:pt x="62" y="1606"/>
                </a:lnTo>
                <a:lnTo>
                  <a:pt x="54" y="1601"/>
                </a:lnTo>
                <a:lnTo>
                  <a:pt x="47" y="1598"/>
                </a:lnTo>
                <a:lnTo>
                  <a:pt x="39" y="1598"/>
                </a:lnTo>
                <a:lnTo>
                  <a:pt x="32" y="1598"/>
                </a:lnTo>
                <a:lnTo>
                  <a:pt x="26" y="1600"/>
                </a:lnTo>
                <a:lnTo>
                  <a:pt x="19" y="1603"/>
                </a:lnTo>
                <a:lnTo>
                  <a:pt x="15" y="1608"/>
                </a:lnTo>
                <a:lnTo>
                  <a:pt x="10" y="1614"/>
                </a:lnTo>
                <a:lnTo>
                  <a:pt x="5" y="1621"/>
                </a:lnTo>
                <a:lnTo>
                  <a:pt x="2" y="1631"/>
                </a:lnTo>
                <a:lnTo>
                  <a:pt x="0" y="1642"/>
                </a:lnTo>
                <a:lnTo>
                  <a:pt x="0" y="1655"/>
                </a:lnTo>
                <a:lnTo>
                  <a:pt x="0" y="2586"/>
                </a:lnTo>
                <a:lnTo>
                  <a:pt x="2151" y="2586"/>
                </a:lnTo>
                <a:lnTo>
                  <a:pt x="2151" y="431"/>
                </a:lnTo>
                <a:lnTo>
                  <a:pt x="1656" y="431"/>
                </a:lnTo>
                <a:lnTo>
                  <a:pt x="1656" y="430"/>
                </a:lnTo>
                <a:lnTo>
                  <a:pt x="1218" y="430"/>
                </a:lnTo>
                <a:lnTo>
                  <a:pt x="1218" y="430"/>
                </a:lnTo>
                <a:lnTo>
                  <a:pt x="1205" y="430"/>
                </a:lnTo>
                <a:lnTo>
                  <a:pt x="1194" y="428"/>
                </a:lnTo>
                <a:lnTo>
                  <a:pt x="1184" y="425"/>
                </a:lnTo>
                <a:lnTo>
                  <a:pt x="1178" y="420"/>
                </a:lnTo>
                <a:lnTo>
                  <a:pt x="1171" y="415"/>
                </a:lnTo>
                <a:lnTo>
                  <a:pt x="1166" y="410"/>
                </a:lnTo>
                <a:lnTo>
                  <a:pt x="1163" y="404"/>
                </a:lnTo>
                <a:lnTo>
                  <a:pt x="1162" y="397"/>
                </a:lnTo>
                <a:lnTo>
                  <a:pt x="1162" y="391"/>
                </a:lnTo>
                <a:lnTo>
                  <a:pt x="1162" y="383"/>
                </a:lnTo>
                <a:lnTo>
                  <a:pt x="1165" y="376"/>
                </a:lnTo>
                <a:lnTo>
                  <a:pt x="1170" y="368"/>
                </a:lnTo>
                <a:lnTo>
                  <a:pt x="1176" y="361"/>
                </a:lnTo>
                <a:lnTo>
                  <a:pt x="1184" y="353"/>
                </a:lnTo>
                <a:lnTo>
                  <a:pt x="1194" y="347"/>
                </a:lnTo>
                <a:lnTo>
                  <a:pt x="1205" y="342"/>
                </a:lnTo>
                <a:lnTo>
                  <a:pt x="1205" y="342"/>
                </a:lnTo>
                <a:lnTo>
                  <a:pt x="1218" y="334"/>
                </a:lnTo>
                <a:lnTo>
                  <a:pt x="1233" y="322"/>
                </a:lnTo>
                <a:lnTo>
                  <a:pt x="1249" y="308"/>
                </a:lnTo>
                <a:lnTo>
                  <a:pt x="1258" y="298"/>
                </a:lnTo>
                <a:lnTo>
                  <a:pt x="1266" y="288"/>
                </a:lnTo>
                <a:lnTo>
                  <a:pt x="1272" y="277"/>
                </a:lnTo>
                <a:lnTo>
                  <a:pt x="1279" y="264"/>
                </a:lnTo>
                <a:lnTo>
                  <a:pt x="1285" y="251"/>
                </a:lnTo>
                <a:lnTo>
                  <a:pt x="1288" y="235"/>
                </a:lnTo>
                <a:lnTo>
                  <a:pt x="1292" y="218"/>
                </a:lnTo>
                <a:lnTo>
                  <a:pt x="1293" y="200"/>
                </a:lnTo>
                <a:lnTo>
                  <a:pt x="1293" y="200"/>
                </a:lnTo>
                <a:lnTo>
                  <a:pt x="1292" y="181"/>
                </a:lnTo>
                <a:lnTo>
                  <a:pt x="1288" y="160"/>
                </a:lnTo>
                <a:lnTo>
                  <a:pt x="1282" y="142"/>
                </a:lnTo>
                <a:lnTo>
                  <a:pt x="1274" y="122"/>
                </a:lnTo>
                <a:lnTo>
                  <a:pt x="1262" y="104"/>
                </a:lnTo>
                <a:lnTo>
                  <a:pt x="1251" y="88"/>
                </a:lnTo>
                <a:lnTo>
                  <a:pt x="1236" y="73"/>
                </a:lnTo>
                <a:lnTo>
                  <a:pt x="1220" y="59"/>
                </a:lnTo>
                <a:lnTo>
                  <a:pt x="1202" y="46"/>
                </a:lnTo>
                <a:lnTo>
                  <a:pt x="1183" y="34"/>
                </a:lnTo>
                <a:lnTo>
                  <a:pt x="1162" y="25"/>
                </a:lnTo>
                <a:lnTo>
                  <a:pt x="1140" y="17"/>
                </a:lnTo>
                <a:lnTo>
                  <a:pt x="1118" y="8"/>
                </a:lnTo>
                <a:lnTo>
                  <a:pt x="1093" y="4"/>
                </a:lnTo>
                <a:lnTo>
                  <a:pt x="1069" y="2"/>
                </a:lnTo>
                <a:lnTo>
                  <a:pt x="1043" y="0"/>
                </a:lnTo>
                <a:lnTo>
                  <a:pt x="1043" y="0"/>
                </a:lnTo>
                <a:lnTo>
                  <a:pt x="1018" y="2"/>
                </a:lnTo>
                <a:lnTo>
                  <a:pt x="992" y="4"/>
                </a:lnTo>
                <a:lnTo>
                  <a:pt x="970" y="8"/>
                </a:lnTo>
                <a:lnTo>
                  <a:pt x="947" y="17"/>
                </a:lnTo>
                <a:lnTo>
                  <a:pt x="924" y="25"/>
                </a:lnTo>
                <a:lnTo>
                  <a:pt x="903" y="34"/>
                </a:lnTo>
                <a:lnTo>
                  <a:pt x="885" y="46"/>
                </a:lnTo>
                <a:lnTo>
                  <a:pt x="867" y="59"/>
                </a:lnTo>
                <a:lnTo>
                  <a:pt x="851" y="73"/>
                </a:lnTo>
                <a:lnTo>
                  <a:pt x="836" y="88"/>
                </a:lnTo>
                <a:lnTo>
                  <a:pt x="823" y="104"/>
                </a:lnTo>
                <a:lnTo>
                  <a:pt x="813" y="122"/>
                </a:lnTo>
                <a:lnTo>
                  <a:pt x="805" y="142"/>
                </a:lnTo>
                <a:lnTo>
                  <a:pt x="799" y="160"/>
                </a:lnTo>
                <a:lnTo>
                  <a:pt x="795" y="181"/>
                </a:lnTo>
                <a:lnTo>
                  <a:pt x="794" y="200"/>
                </a:lnTo>
                <a:lnTo>
                  <a:pt x="794" y="200"/>
                </a:lnTo>
                <a:lnTo>
                  <a:pt x="794" y="218"/>
                </a:lnTo>
                <a:lnTo>
                  <a:pt x="797" y="235"/>
                </a:lnTo>
                <a:lnTo>
                  <a:pt x="802" y="251"/>
                </a:lnTo>
                <a:lnTo>
                  <a:pt x="807" y="264"/>
                </a:lnTo>
                <a:lnTo>
                  <a:pt x="813" y="277"/>
                </a:lnTo>
                <a:lnTo>
                  <a:pt x="822" y="288"/>
                </a:lnTo>
                <a:lnTo>
                  <a:pt x="830" y="298"/>
                </a:lnTo>
                <a:lnTo>
                  <a:pt x="838" y="308"/>
                </a:lnTo>
                <a:lnTo>
                  <a:pt x="854" y="322"/>
                </a:lnTo>
                <a:lnTo>
                  <a:pt x="867" y="334"/>
                </a:lnTo>
                <a:lnTo>
                  <a:pt x="882" y="342"/>
                </a:lnTo>
                <a:lnTo>
                  <a:pt x="882" y="342"/>
                </a:lnTo>
                <a:lnTo>
                  <a:pt x="891" y="347"/>
                </a:lnTo>
                <a:lnTo>
                  <a:pt x="901" y="353"/>
                </a:lnTo>
                <a:lnTo>
                  <a:pt x="909" y="361"/>
                </a:lnTo>
                <a:lnTo>
                  <a:pt x="916" y="368"/>
                </a:lnTo>
                <a:lnTo>
                  <a:pt x="921" y="376"/>
                </a:lnTo>
                <a:lnTo>
                  <a:pt x="924" y="383"/>
                </a:lnTo>
                <a:lnTo>
                  <a:pt x="926" y="391"/>
                </a:lnTo>
                <a:lnTo>
                  <a:pt x="926" y="397"/>
                </a:lnTo>
                <a:lnTo>
                  <a:pt x="924" y="404"/>
                </a:lnTo>
                <a:lnTo>
                  <a:pt x="921" y="410"/>
                </a:lnTo>
                <a:lnTo>
                  <a:pt x="916" y="415"/>
                </a:lnTo>
                <a:lnTo>
                  <a:pt x="909" y="420"/>
                </a:lnTo>
                <a:lnTo>
                  <a:pt x="901" y="425"/>
                </a:lnTo>
                <a:lnTo>
                  <a:pt x="891" y="428"/>
                </a:lnTo>
                <a:lnTo>
                  <a:pt x="880" y="430"/>
                </a:lnTo>
                <a:lnTo>
                  <a:pt x="869" y="430"/>
                </a:lnTo>
                <a:lnTo>
                  <a:pt x="595" y="430"/>
                </a:lnTo>
                <a:lnTo>
                  <a:pt x="595" y="431"/>
                </a:lnTo>
                <a:lnTo>
                  <a:pt x="0" y="431"/>
                </a:lnTo>
                <a:lnTo>
                  <a:pt x="0" y="1305"/>
                </a:lnTo>
                <a:lnTo>
                  <a:pt x="0" y="1305"/>
                </a:lnTo>
                <a:lnTo>
                  <a:pt x="0" y="1317"/>
                </a:lnTo>
                <a:lnTo>
                  <a:pt x="2" y="1328"/>
                </a:lnTo>
                <a:lnTo>
                  <a:pt x="5" y="1338"/>
                </a:lnTo>
                <a:lnTo>
                  <a:pt x="10" y="1346"/>
                </a:lnTo>
                <a:lnTo>
                  <a:pt x="15" y="1352"/>
                </a:lnTo>
                <a:lnTo>
                  <a:pt x="19" y="1357"/>
                </a:lnTo>
                <a:lnTo>
                  <a:pt x="26" y="1361"/>
                </a:lnTo>
                <a:lnTo>
                  <a:pt x="32" y="1362"/>
                </a:lnTo>
                <a:lnTo>
                  <a:pt x="39" y="1362"/>
                </a:lnTo>
                <a:lnTo>
                  <a:pt x="47" y="1361"/>
                </a:lnTo>
                <a:lnTo>
                  <a:pt x="54" y="1357"/>
                </a:lnTo>
                <a:lnTo>
                  <a:pt x="62" y="1352"/>
                </a:lnTo>
                <a:lnTo>
                  <a:pt x="68" y="1346"/>
                </a:lnTo>
                <a:lnTo>
                  <a:pt x="76" y="1338"/>
                </a:lnTo>
                <a:lnTo>
                  <a:pt x="83" y="1328"/>
                </a:lnTo>
                <a:lnTo>
                  <a:pt x="88" y="1318"/>
                </a:lnTo>
                <a:lnTo>
                  <a:pt x="88" y="1318"/>
                </a:lnTo>
                <a:lnTo>
                  <a:pt x="96" y="1304"/>
                </a:lnTo>
                <a:lnTo>
                  <a:pt x="107" y="1291"/>
                </a:lnTo>
                <a:lnTo>
                  <a:pt x="122" y="1274"/>
                </a:lnTo>
                <a:lnTo>
                  <a:pt x="132" y="1266"/>
                </a:lnTo>
                <a:lnTo>
                  <a:pt x="141" y="1258"/>
                </a:lnTo>
                <a:lnTo>
                  <a:pt x="153" y="1250"/>
                </a:lnTo>
                <a:lnTo>
                  <a:pt x="166" y="1243"/>
                </a:lnTo>
                <a:lnTo>
                  <a:pt x="179" y="1238"/>
                </a:lnTo>
                <a:lnTo>
                  <a:pt x="195" y="1234"/>
                </a:lnTo>
                <a:lnTo>
                  <a:pt x="211" y="1230"/>
                </a:lnTo>
                <a:lnTo>
                  <a:pt x="229" y="1230"/>
                </a:lnTo>
                <a:lnTo>
                  <a:pt x="229" y="1230"/>
                </a:lnTo>
                <a:lnTo>
                  <a:pt x="249" y="1232"/>
                </a:lnTo>
                <a:lnTo>
                  <a:pt x="270" y="1235"/>
                </a:lnTo>
                <a:lnTo>
                  <a:pt x="288" y="1242"/>
                </a:lnTo>
                <a:lnTo>
                  <a:pt x="307" y="1250"/>
                </a:lnTo>
                <a:lnTo>
                  <a:pt x="325" y="1260"/>
                </a:lnTo>
                <a:lnTo>
                  <a:pt x="342" y="1273"/>
                </a:lnTo>
                <a:lnTo>
                  <a:pt x="356" y="1287"/>
                </a:lnTo>
                <a:lnTo>
                  <a:pt x="371" y="1304"/>
                </a:lnTo>
                <a:lnTo>
                  <a:pt x="384" y="1321"/>
                </a:lnTo>
                <a:lnTo>
                  <a:pt x="395" y="1339"/>
                </a:lnTo>
                <a:lnTo>
                  <a:pt x="405" y="1361"/>
                </a:lnTo>
                <a:lnTo>
                  <a:pt x="413" y="1383"/>
                </a:lnTo>
                <a:lnTo>
                  <a:pt x="421" y="1406"/>
                </a:lnTo>
                <a:lnTo>
                  <a:pt x="426" y="1429"/>
                </a:lnTo>
                <a:lnTo>
                  <a:pt x="428" y="1455"/>
                </a:lnTo>
                <a:lnTo>
                  <a:pt x="429" y="1479"/>
                </a:lnTo>
                <a:lnTo>
                  <a:pt x="429" y="1479"/>
                </a:lnTo>
                <a:lnTo>
                  <a:pt x="428" y="1505"/>
                </a:lnTo>
                <a:lnTo>
                  <a:pt x="426" y="1530"/>
                </a:lnTo>
                <a:lnTo>
                  <a:pt x="421" y="1554"/>
                </a:lnTo>
                <a:lnTo>
                  <a:pt x="413" y="1577"/>
                </a:lnTo>
                <a:lnTo>
                  <a:pt x="405" y="1598"/>
                </a:lnTo>
                <a:lnTo>
                  <a:pt x="395" y="1619"/>
                </a:lnTo>
                <a:lnTo>
                  <a:pt x="384" y="1639"/>
                </a:lnTo>
                <a:lnTo>
                  <a:pt x="371" y="1657"/>
                </a:lnTo>
                <a:lnTo>
                  <a:pt x="356" y="1673"/>
                </a:lnTo>
                <a:lnTo>
                  <a:pt x="342" y="1686"/>
                </a:lnTo>
                <a:lnTo>
                  <a:pt x="325" y="1699"/>
                </a:lnTo>
                <a:lnTo>
                  <a:pt x="307" y="1710"/>
                </a:lnTo>
                <a:lnTo>
                  <a:pt x="288" y="1718"/>
                </a:lnTo>
                <a:lnTo>
                  <a:pt x="270" y="1725"/>
                </a:lnTo>
                <a:lnTo>
                  <a:pt x="249" y="1728"/>
                </a:lnTo>
                <a:lnTo>
                  <a:pt x="229" y="1730"/>
                </a:lnTo>
                <a:lnTo>
                  <a:pt x="229" y="1730"/>
                </a:lnTo>
                <a:close/>
              </a:path>
            </a:pathLst>
          </a:custGeom>
          <a:solidFill>
            <a:srgbClr val="FF3300">
              <a:alpha val="50196"/>
            </a:srgbClr>
          </a:solidFill>
          <a:ln w="28575">
            <a:noFill/>
            <a:prstDash val="solid"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tIns="468000" anchor="ctr" anchorCtr="1"/>
          <a:lstStyle/>
          <a:p>
            <a:pPr marL="457200">
              <a:defRPr/>
            </a:pPr>
            <a:r>
              <a:rPr lang="en-GB" sz="2000" b="1" dirty="0" smtClean="0">
                <a:latin typeface="Cambria" pitchFamily="18" charset="0"/>
                <a:cs typeface="Arial" charset="0"/>
              </a:rPr>
              <a:t>Core Competencies</a:t>
            </a:r>
            <a:endParaRPr lang="en-GB" sz="2000" b="1" dirty="0">
              <a:latin typeface="Cambria" pitchFamily="18" charset="0"/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4300" y="1946466"/>
            <a:ext cx="20955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Career Paths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ensure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that employees have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skills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necessary to perform at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job specification levels. 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048500" y="1946466"/>
            <a:ext cx="20955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Learning &amp; Development courses will be linked to specific Career Paths and Career Progression Plans at all levels.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048500" y="4345250"/>
            <a:ext cx="20955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Learning &amp; Development courses will focus on Core Competency development.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4300" y="4345250"/>
            <a:ext cx="20955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Core Competencies will be defined by and linked to the Performance Management system. 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Block Arc 13"/>
          <p:cNvSpPr/>
          <p:nvPr/>
        </p:nvSpPr>
        <p:spPr>
          <a:xfrm>
            <a:off x="2281893" y="914400"/>
            <a:ext cx="4778266" cy="745072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Block Arc 16"/>
          <p:cNvSpPr/>
          <p:nvPr/>
        </p:nvSpPr>
        <p:spPr>
          <a:xfrm flipV="1">
            <a:off x="2292568" y="6044098"/>
            <a:ext cx="4778266" cy="745072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714222" y="6156298"/>
            <a:ext cx="18933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Cultural Traits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4416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152400" y="838200"/>
            <a:ext cx="8610600" cy="5410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</a:pPr>
            <a:endParaRPr lang="en-US" sz="900" b="1" dirty="0" smtClean="0"/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2800" b="1" dirty="0" smtClean="0"/>
              <a:t>Defined Framework for the following:</a:t>
            </a:r>
            <a:endParaRPr lang="en-US" sz="2800" b="1" dirty="0"/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endParaRPr lang="en-US" sz="900" b="1" dirty="0" smtClean="0"/>
          </a:p>
          <a:p>
            <a:pPr>
              <a:spcBef>
                <a:spcPts val="0"/>
              </a:spcBef>
            </a:pPr>
            <a:r>
              <a:rPr lang="en-US" sz="2400" dirty="0" smtClean="0"/>
              <a:t>Standard Job Specifications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Career Progression Program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Learning and Development Strategy and Governance Model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Framework that links learning to Career Management Paths and Career Progression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Delivery of Recruitment and Staffing Services</a:t>
            </a:r>
          </a:p>
          <a:p>
            <a:pPr>
              <a:spcBef>
                <a:spcPts val="0"/>
              </a:spcBef>
            </a:pPr>
            <a:endParaRPr lang="en-US" sz="1800" dirty="0" smtClean="0"/>
          </a:p>
          <a:p>
            <a:pPr>
              <a:spcBef>
                <a:spcPts val="0"/>
              </a:spcBef>
            </a:pPr>
            <a:endParaRPr lang="en-US" sz="1800" dirty="0" smtClean="0"/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endParaRPr lang="en-US" sz="18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438400" y="-152400"/>
            <a:ext cx="6324600" cy="1143000"/>
          </a:xfrm>
        </p:spPr>
        <p:txBody>
          <a:bodyPr/>
          <a:lstStyle/>
          <a:p>
            <a:r>
              <a:rPr lang="en-US" dirty="0" smtClean="0"/>
              <a:t>Where Are We?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37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reenbulb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greenbulb</Template>
  <TotalTime>7707</TotalTime>
  <Words>2064</Words>
  <Application>Microsoft Office PowerPoint</Application>
  <PresentationFormat>On-screen Show (4:3)</PresentationFormat>
  <Paragraphs>382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greenbulb</vt:lpstr>
      <vt:lpstr>HR Cultural Transformation</vt:lpstr>
      <vt:lpstr>Overview</vt:lpstr>
      <vt:lpstr>Agenda</vt:lpstr>
      <vt:lpstr>PowerPoint Presentation</vt:lpstr>
      <vt:lpstr>2012: Our journey</vt:lpstr>
      <vt:lpstr>What Have We Done?</vt:lpstr>
      <vt:lpstr>How Did We Get Here?</vt:lpstr>
      <vt:lpstr>What Does this Mean? </vt:lpstr>
      <vt:lpstr>Where Are We?</vt:lpstr>
      <vt:lpstr>Learning and Development</vt:lpstr>
      <vt:lpstr>Recruitment and Staffing</vt:lpstr>
      <vt:lpstr>What’s Next?</vt:lpstr>
      <vt:lpstr>PowerPoint Presentation</vt:lpstr>
      <vt:lpstr>Defining Culture</vt:lpstr>
      <vt:lpstr>What were the Culture Gaps?</vt:lpstr>
      <vt:lpstr>High Performing Culture Profiles</vt:lpstr>
      <vt:lpstr>How Do We Transform?</vt:lpstr>
      <vt:lpstr>Recommended Traits for DCHR</vt:lpstr>
      <vt:lpstr>PowerPoint Presentation</vt:lpstr>
      <vt:lpstr>Prioritization Activity</vt:lpstr>
      <vt:lpstr>Prioritization Chart</vt:lpstr>
      <vt:lpstr>PowerPoint Presentation</vt:lpstr>
      <vt:lpstr>Operationalizing Activity</vt:lpstr>
      <vt:lpstr>Defining Behaviors</vt:lpstr>
      <vt:lpstr>Defining Actions and Success</vt:lpstr>
      <vt:lpstr>PowerPoint Presentation</vt:lpstr>
    </vt:vector>
  </TitlesOfParts>
  <Company>DC Government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ServUS</dc:creator>
  <cp:lastModifiedBy>ServUS</cp:lastModifiedBy>
  <cp:revision>240</cp:revision>
  <cp:lastPrinted>2012-06-19T15:09:57Z</cp:lastPrinted>
  <dcterms:created xsi:type="dcterms:W3CDTF">2012-02-22T19:17:53Z</dcterms:created>
  <dcterms:modified xsi:type="dcterms:W3CDTF">2013-09-11T21:32:33Z</dcterms:modified>
</cp:coreProperties>
</file>